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AccuprimeFlow for admins. Verifying discovery calls, paying commissions and running the team.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Callers book discovery calls, but nobody gets paid until an admin verifies that the prospect attended. Verify every call soon after its time has passed; a nightly email lists anything still waiting.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Verification screen. Calls whose time has passed wait in "To verify". The menu badge shows how many are waiting. Calls waiting a day or more are flagged. Other tabs: Awaiting a decision, Upcoming, Verified. A reminder email goes to admins at 9 PM Eastern while any are waiting.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Attended. The prospect joined the call. The confirmation lists exactly who gets paid and how much. Those commissions become payable immediately. The prospect moves to "Attended", waiting for a decision.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No-show. The prospect didn’t join. Waiting commissions for this call are cancelled. Nobody is paid. The lead goes back to the caller to follow up today. Add a note if it helps the caller.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Rescheduled. The call moved to a new date. Enter the new date and time; the Eastern time is shown. The waiting commissions move to the new call. It shows in Upcoming until the new time passes.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Won. The prospect signed. Enter the monthly fee and the setup fee. Deal value = 12 months of the monthly fee + the setup fee (changeable in Settings). Percentage and deal-won commissions are worked out and shown before you confirm.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result can be corrected later with a reason of at least 10 characters. A paid commission blocks correction until the payment is reversed in Commissions.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Pay commissions. Pay a selection as one payout. Payable, Waiting and Paid tabs, with totals per person. "Select all" for a person, then "Mark paid". Add the transfer reference as a note. This records the payment; it doesn’t move money. A payment made by mistake can be reversed, with a reason.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people. Add each team member and set their commission. Name, work email and role. They’re emailed a temporary password. Commission: none, their own bookings, or every booking on the team. $ per attended call, and $ and/or % per deal won. Reset password, deactivate, or delete someone with no history.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Dashboard and reports. See how the team is doing, and export it. Team dashboard: calls, contact rate, bookings, attendance, won and commissions, against the period before. Six reports, each exported to Excel, PDF or CSV. Daily, weekly and monthly summaries arrive by email.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simple routine keeps commissions accurate and callers paid on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the super admin can change settings or delete leads and users.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23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s/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94360"/>
            <a:ext cx="3108960" cy="4841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2148840"/>
            <a:ext cx="8686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AccuprimeFlow for admins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3566160"/>
            <a:ext cx="7498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Verifying discovery calls, paying commissions and running the team.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5806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CD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For: </a:t>
            </a:r>
            <a:pPr indent="0" marL="0">
              <a:buNone/>
            </a:pPr>
            <a:r>
              <a:rPr lang="en-US" sz="14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Admins and the super admin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7863840" y="58064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www.accuprimeflow.com</a:t>
            </a:r>
            <a:endParaRPr lang="en-US" sz="1400" dirty="0"/>
          </a:p>
        </p:txBody>
      </p:sp>
      <p:pic>
        <p:nvPicPr>
          <p:cNvPr id="7" name="Image 1" descr="/home/claude/decks/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822960"/>
            <a:ext cx="3291840" cy="20107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 is your job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188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admins record whether a discovery call happened. Commissions depend on it.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548640" y="2103120"/>
            <a:ext cx="1635252" cy="2743200"/>
          </a:xfrm>
          <a:prstGeom prst="roundRect">
            <a:avLst>
              <a:gd name="adj" fmla="val 6710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77240" y="2331720"/>
            <a:ext cx="512064" cy="512064"/>
          </a:xfrm>
          <a:prstGeom prst="ellipse">
            <a:avLst/>
          </a:prstGeom>
          <a:solidFill>
            <a:srgbClr val="13233A"/>
          </a:solidFill>
          <a:ln w="12700">
            <a:solidFill>
              <a:srgbClr val="13233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2331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017520"/>
            <a:ext cx="12237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474720"/>
            <a:ext cx="12237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uploads a lead list. Duplicates are caught first.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2439924" y="2103120"/>
            <a:ext cx="1635252" cy="2743200"/>
          </a:xfrm>
          <a:prstGeom prst="roundRect">
            <a:avLst>
              <a:gd name="adj" fmla="val 6710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668524" y="2331720"/>
            <a:ext cx="512064" cy="512064"/>
          </a:xfrm>
          <a:prstGeom prst="ellipse">
            <a:avLst/>
          </a:prstGeom>
          <a:solidFill>
            <a:srgbClr val="13233A"/>
          </a:solidFill>
          <a:ln w="12700">
            <a:solidFill>
              <a:srgbClr val="13233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668524" y="2331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2668524" y="3017520"/>
            <a:ext cx="12237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2668524" y="3474720"/>
            <a:ext cx="12237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Leads go to a caller, or are split across the team.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331208" y="2103120"/>
            <a:ext cx="1635252" cy="2743200"/>
          </a:xfrm>
          <a:prstGeom prst="roundRect">
            <a:avLst>
              <a:gd name="adj" fmla="val 6710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559808" y="2331720"/>
            <a:ext cx="512064" cy="512064"/>
          </a:xfrm>
          <a:prstGeom prst="ellipse">
            <a:avLst/>
          </a:prstGeom>
          <a:solidFill>
            <a:srgbClr val="13233A"/>
          </a:solidFill>
          <a:ln w="12700">
            <a:solidFill>
              <a:srgbClr val="13233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559808" y="2331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4559808" y="3017520"/>
            <a:ext cx="12237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559808" y="3474720"/>
            <a:ext cx="12237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Callers work the queue and log every call with a note.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6222492" y="2103120"/>
            <a:ext cx="1635252" cy="2743200"/>
          </a:xfrm>
          <a:prstGeom prst="roundRect">
            <a:avLst>
              <a:gd name="adj" fmla="val 6710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451092" y="2331720"/>
            <a:ext cx="512064" cy="512064"/>
          </a:xfrm>
          <a:prstGeom prst="ellipse">
            <a:avLst/>
          </a:prstGeom>
          <a:solidFill>
            <a:srgbClr val="13233A"/>
          </a:solidFill>
          <a:ln w="12700">
            <a:solidFill>
              <a:srgbClr val="13233A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451092" y="2331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6451092" y="3017520"/>
            <a:ext cx="12237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6451092" y="3474720"/>
            <a:ext cx="12237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caller books a discovery call in the prospect’s time zone.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8113776" y="2103120"/>
            <a:ext cx="1635252" cy="2743200"/>
          </a:xfrm>
          <a:prstGeom prst="roundRect">
            <a:avLst>
              <a:gd name="adj" fmla="val 6710"/>
            </a:avLst>
          </a:prstGeom>
          <a:solidFill>
            <a:srgbClr val="EEF6F2"/>
          </a:solidFill>
          <a:ln w="25400">
            <a:solidFill>
              <a:srgbClr val="2E8B6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342376" y="2331720"/>
            <a:ext cx="512064" cy="512064"/>
          </a:xfrm>
          <a:prstGeom prst="ellipse">
            <a:avLst/>
          </a:prstGeom>
          <a:solidFill>
            <a:srgbClr val="2E8B6E"/>
          </a:solidFill>
          <a:ln w="12700">
            <a:solidFill>
              <a:srgbClr val="2E8B6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8342376" y="2331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28" name="Text 25"/>
          <p:cNvSpPr txBox="1"/>
          <p:nvPr/>
        </p:nvSpPr>
        <p:spPr>
          <a:xfrm>
            <a:off x="8342376" y="3017520"/>
            <a:ext cx="12237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</a:t>
            </a:r>
            <a:endParaRPr lang="en-US" sz="1800" dirty="0"/>
          </a:p>
        </p:txBody>
      </p:sp>
      <p:sp>
        <p:nvSpPr>
          <p:cNvPr id="29" name="Text 26"/>
          <p:cNvSpPr txBox="1"/>
          <p:nvPr/>
        </p:nvSpPr>
        <p:spPr>
          <a:xfrm>
            <a:off x="8342376" y="3474720"/>
            <a:ext cx="12237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admin records what happened after the call. Only admins verify.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10005060" y="2103120"/>
            <a:ext cx="1635252" cy="2743200"/>
          </a:xfrm>
          <a:prstGeom prst="roundRect">
            <a:avLst>
              <a:gd name="adj" fmla="val 6710"/>
            </a:avLst>
          </a:prstGeom>
          <a:solidFill>
            <a:srgbClr val="EEF6F2"/>
          </a:solidFill>
          <a:ln w="25400">
            <a:solidFill>
              <a:srgbClr val="2E8B6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10233660" y="2331720"/>
            <a:ext cx="512064" cy="512064"/>
          </a:xfrm>
          <a:prstGeom prst="ellipse">
            <a:avLst/>
          </a:prstGeom>
          <a:solidFill>
            <a:srgbClr val="2E8B6E"/>
          </a:solidFill>
          <a:ln w="12700">
            <a:solidFill>
              <a:srgbClr val="2E8B6E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10233660" y="233172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33" name="Text 30"/>
          <p:cNvSpPr txBox="1"/>
          <p:nvPr/>
        </p:nvSpPr>
        <p:spPr>
          <a:xfrm>
            <a:off x="10233660" y="3017520"/>
            <a:ext cx="12237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</a:t>
            </a:r>
            <a:endParaRPr lang="en-US" sz="1800" dirty="0"/>
          </a:p>
        </p:txBody>
      </p:sp>
      <p:sp>
        <p:nvSpPr>
          <p:cNvPr id="34" name="Text 31"/>
          <p:cNvSpPr txBox="1"/>
          <p:nvPr/>
        </p:nvSpPr>
        <p:spPr>
          <a:xfrm>
            <a:off x="10233660" y="3474720"/>
            <a:ext cx="12237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Attended calls make commissions payable. Admins pay them.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548640" y="5257800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13233A"/>
          </a:solidFill>
          <a:ln w="12700">
            <a:solidFill>
              <a:srgbClr val="13233A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868680" y="525780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CD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admins verify discovery calls.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Callers and marketing never mark a call attended; commissions become payable only after an admin does.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Verification screen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2237597"/>
            <a:ext cx="6766560" cy="2840007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Image 1" descr="/home/claude/deckshots/crop/a01-verif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237597"/>
            <a:ext cx="6766560" cy="2840007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726680" y="1371600"/>
            <a:ext cx="566928" cy="566928"/>
          </a:xfrm>
          <a:prstGeom prst="ellipse">
            <a:avLst/>
          </a:prstGeom>
          <a:solidFill>
            <a:srgbClr val="2E8B6E"/>
          </a:solidFill>
          <a:ln w="12700">
            <a:solidFill>
              <a:srgbClr val="2E8B6E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726680" y="1371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7726680" y="2103120"/>
            <a:ext cx="3913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Calls whose time has passed wait in "To verify".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7726680" y="2971800"/>
            <a:ext cx="391363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menu badge shows how many are waiting.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Calls waiting a day or more are flagged.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tabs: Awaiting a decision, Upcoming, Verified.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reminder email goes to admins at 9 PM Eastern while any are waiting.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Attended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25880"/>
            <a:ext cx="6351486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Image 1" descr="/home/claude/deckshots/crop/a02-atten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6351486" cy="46634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311606" y="1371600"/>
            <a:ext cx="566928" cy="566928"/>
          </a:xfrm>
          <a:prstGeom prst="ellipse">
            <a:avLst/>
          </a:prstGeom>
          <a:solidFill>
            <a:srgbClr val="2E8B6E"/>
          </a:solidFill>
          <a:ln w="12700">
            <a:solidFill>
              <a:srgbClr val="2E8B6E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311606" y="1371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7311606" y="2103120"/>
            <a:ext cx="43287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prospect joined the call.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7311606" y="2697480"/>
            <a:ext cx="4328706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confirmation lists exactly who gets paid and how much.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commissions become payable immediately.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prospect moves to "Attended", waiting for a decision.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No-show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3318"/>
            <a:ext cx="6766560" cy="4568563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Image 1" descr="/home/claude/deckshots/crop/a04-nosho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3318"/>
            <a:ext cx="6766560" cy="4568563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726680" y="1371600"/>
            <a:ext cx="566928" cy="566928"/>
          </a:xfrm>
          <a:prstGeom prst="ellipse">
            <a:avLst/>
          </a:prstGeom>
          <a:solidFill>
            <a:srgbClr val="2E8B6E"/>
          </a:solidFill>
          <a:ln w="12700">
            <a:solidFill>
              <a:srgbClr val="2E8B6E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726680" y="1371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7726680" y="2103120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prospect didn’t join.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7726680" y="2697480"/>
            <a:ext cx="3913632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Waiting commissions for this call are cancelled. Nobody is paid.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lead goes back to the caller to follow up today.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note if it helps the caller.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Rescheduled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25880"/>
            <a:ext cx="5667639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Image 1" descr="/home/claude/deckshots/crop/a05-reschedu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5667639" cy="46634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627759" y="1371600"/>
            <a:ext cx="566928" cy="566928"/>
          </a:xfrm>
          <a:prstGeom prst="ellipse">
            <a:avLst/>
          </a:prstGeom>
          <a:solidFill>
            <a:srgbClr val="2E8B6E"/>
          </a:solidFill>
          <a:ln w="12700">
            <a:solidFill>
              <a:srgbClr val="2E8B6E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6627759" y="1371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627759" y="2103120"/>
            <a:ext cx="50125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call moved to a new date.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6627759" y="2697480"/>
            <a:ext cx="5012553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the new date and time; the Eastern time is shown.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waiting commissions move to the new call.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shows in Upcoming until the new time passes.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25880"/>
            <a:ext cx="4818672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Image 1" descr="/home/claude/deckshots/crop/a03-w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4818672" cy="46634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778792" y="1371600"/>
            <a:ext cx="566928" cy="566928"/>
          </a:xfrm>
          <a:prstGeom prst="ellipse">
            <a:avLst/>
          </a:prstGeom>
          <a:solidFill>
            <a:srgbClr val="2E8B6E"/>
          </a:solidFill>
          <a:ln w="12700">
            <a:solidFill>
              <a:srgbClr val="2E8B6E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5778792" y="1371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5778792" y="2103120"/>
            <a:ext cx="586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prospect signed.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5778792" y="2697480"/>
            <a:ext cx="58615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the monthly fee and the setup fee.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 value = 12 months of the monthly fee + the setup fee (changeable in Settings).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Percentage and deal-won commissions are worked out and shown before you confirm.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result does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18872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the result that matches what really happened. Corrections need a written reason.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548640" y="19202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21488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Attended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6060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 become payable. The prospect waits for a decision.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52544" y="19202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626864" y="21488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No-show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4626864" y="26060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 cancelled. The lead goes back to the caller.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8156448" y="19202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430768" y="21488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Rescheduled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8430768" y="26060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date. Waiting commissions move with it.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48640" y="43205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22960" y="45491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 sent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822960" y="50063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proposal is out. It moves to "Awaiting a decision".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4352544" y="43205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626864" y="45491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4626864" y="50063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 value recorded. Won commissions created and payable.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8156448" y="43205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8430768" y="45491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</a:t>
            </a:r>
            <a:endParaRPr lang="en-US" sz="1700" dirty="0"/>
          </a:p>
        </p:txBody>
      </p:sp>
      <p:sp>
        <p:nvSpPr>
          <p:cNvPr id="22" name="Text 19"/>
          <p:cNvSpPr txBox="1"/>
          <p:nvPr/>
        </p:nvSpPr>
        <p:spPr>
          <a:xfrm>
            <a:off x="8430768" y="50063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as lost. Attended commissions stay earned.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commissions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718458"/>
            <a:ext cx="6766560" cy="3878283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Image 1" descr="/home/claude/deckshots/crop/a08-pa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18458"/>
            <a:ext cx="6766560" cy="3878283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726680" y="1371600"/>
            <a:ext cx="566928" cy="566928"/>
          </a:xfrm>
          <a:prstGeom prst="ellipse">
            <a:avLst/>
          </a:prstGeom>
          <a:solidFill>
            <a:srgbClr val="2E8B6E"/>
          </a:solidFill>
          <a:ln w="12700">
            <a:solidFill>
              <a:srgbClr val="2E8B6E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726680" y="1371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7726680" y="2103120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a selection as one payout.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7726680" y="2697480"/>
            <a:ext cx="3913632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Payable, Waiting and Paid tabs, with totals per person.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"Select all" for a person, then "Mark paid". Add the transfer reference as a note.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records the payment; it doesn’t move money.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payment made by mistake can be reversed, with a reason.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people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25880"/>
            <a:ext cx="2786097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Image 1" descr="/home/claude/deckshots/crop/a10-addus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2786097" cy="46634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3746217" y="1371600"/>
            <a:ext cx="566928" cy="566928"/>
          </a:xfrm>
          <a:prstGeom prst="ellipse">
            <a:avLst/>
          </a:prstGeom>
          <a:solidFill>
            <a:srgbClr val="2E8B6E"/>
          </a:solidFill>
          <a:ln w="12700">
            <a:solidFill>
              <a:srgbClr val="2E8B6E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3746217" y="1371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3746217" y="2103120"/>
            <a:ext cx="7894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each team member and set their commission.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3746217" y="2697480"/>
            <a:ext cx="7894095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Name, work email and role. They’re emailed a temporary password.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Commission: none, their own bookings, or every booking on the team.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per attended call, and $ and/or % per deal won.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Reset password, deactivate, or delete someone with no history.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and reports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25880"/>
            <a:ext cx="6238646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Image 1" descr="/home/claude/deckshots/crop/a11-dashboar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6238646" cy="46634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198766" y="1371600"/>
            <a:ext cx="566928" cy="566928"/>
          </a:xfrm>
          <a:prstGeom prst="ellipse">
            <a:avLst/>
          </a:prstGeom>
          <a:solidFill>
            <a:srgbClr val="2E8B6E"/>
          </a:solidFill>
          <a:ln w="12700">
            <a:solidFill>
              <a:srgbClr val="2E8B6E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198766" y="1371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7198766" y="2103120"/>
            <a:ext cx="444154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how the team is doing, and export it.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7198766" y="2971800"/>
            <a:ext cx="4441546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dashboard: calls, contact rate, bookings, attendance, won and commissions, against the period before.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reports, each exported to Excel, PDF or CSV.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Daily, weekly and monthly summaries arrive by email.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routine</a:t>
            </a:r>
            <a:endParaRPr lang="en-US" sz="3200" dirty="0"/>
          </a:p>
        </p:txBody>
      </p:sp>
      <p:pic>
        <p:nvPicPr>
          <p:cNvPr id="3" name="Image 0" descr="/home/claude/deck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0" y="566928"/>
            <a:ext cx="1554480" cy="2420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9202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21488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day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26060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"To verify" before the end of the day. Check the 9 PM reminder if anything is left.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352544" y="19202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626864" y="21488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week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4626864" y="26060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weekly summary. Pay payable commissions, adding the transfer reference.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156448" y="19202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430768" y="21488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month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8430768" y="26060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monthly summary. Run the commission ledger for finance.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43205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22960" y="45491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starter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822960" y="50063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them in Users with the right role and commission.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352544" y="43205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626864" y="45491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Leaver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4626864" y="50063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Deactivate them. Their open leads return to the pool.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8156448" y="4320540"/>
            <a:ext cx="3483864" cy="2125980"/>
          </a:xfrm>
          <a:prstGeom prst="roundRect">
            <a:avLst>
              <a:gd name="adj" fmla="val 4301"/>
            </a:avLst>
          </a:prstGeom>
          <a:solidFill>
            <a:srgbClr val="F6F8FA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8430768" y="4549140"/>
            <a:ext cx="2935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37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wrong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8430768" y="5006340"/>
            <a:ext cx="293522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Settings shows email status and the build. Correct results with a reason.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323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s/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94360"/>
            <a:ext cx="2560320" cy="39867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173736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2926080"/>
            <a:ext cx="10515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7CD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 admin</a:t>
            </a:r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RB Gumban, rbgumban@accuprimefinancials.com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7CD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Settings</a:t>
            </a:r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business rules, email schedule and system status.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7CD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page</a:t>
            </a:r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www.accuprimeflow.com/help.html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6035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B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Accuprime Financials LLC, Chicago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Accuprime Financials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AccuprimeFlow for admins</dc:title>
  <dc:subject>PptxGenJS Presentation</dc:subject>
  <dc:creator>Accuprime Financials LLC</dc:creator>
  <cp:lastModifiedBy>Accuprime Financials LLC</cp:lastModifiedBy>
  <cp:revision>1</cp:revision>
  <dcterms:created xsi:type="dcterms:W3CDTF">2026-09-25T22:28:53Z</dcterms:created>
  <dcterms:modified xsi:type="dcterms:W3CDTF">2026-09-25T22:28:53Z</dcterms:modified>
</cp:coreProperties>
</file>