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AccuprimeFlow for cold callers. How to work your leads, log every call and book discovery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lead follows the same six steps. Marketing brings the leads in and assigns them. You call them and book discovery calls. After the call has happened, an admin verifies it, and only then does your commission become payable. You never verify your own calls.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 in. Go to www.accuprimeflow.com and click Sign in. Use your Accuprime work email. First time? Use the temporary password from your welcome email, then choose your own (at least 10 characters). Forgot it? Click "Email me a password reset link", or ask your admin.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day. Start here every shift. It tells you what to do first. Overdue callbacks at the top: call these first. Callbacks due later today, and today’s discovery calls with the meeting link. New leads you can call right now, in their own time zone. "Start calling" walks you through them one by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queue. All your open leads, already in the right order. Callbacks first by time, then leads never called, then the longest since last try. Filter by category, time zone, or "callable now". Attempts show how close a lead is to closing as unreachable.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a prospect. Click a company to open it in the middle of the screen. Their local time is shown next to the phone number. Contact details, qualification notes and every earlier call are here. Open "Script" to see your call script beside the prospect.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 every call. Pick what happened, write a note, save. Not connected: voicemail, no answer, gatekeeper, wrong number. Connected: not interested, has an accountant, not a fit, do not call. Moving forward: call back, appointment set, interested but not yet. The note must be at least 10 characters. Write what the next person needs to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 a discovery call. Choose "Appointment set" and fill in the details. Enter the date and time in the prospect’s own time zone; AccuprimeFlow shows it in Eastern too. Add who is attending and the meeting link. Save: admins and you get an email straight away. Send the prospect their confirmation yourself, as the team does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appointments. Every discovery call you booked, grouped by day. Upcoming, Past or All. Eastern time with the prospect’s time beside it, the meeting link and the result. "To verify" means the time has passed and an admin still needs to record what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script. Write your script once; it fills itself in. Use {first_name}, {company}, {category} and {my_name}. The preview shows exactly what you’ll say to a real prospect. Open it from any prospect with the Script button.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KPIs. How you’re doing, against the team average. Calls, contact rate, discovery calls booked and attendance. Green means 10% or more above the team average; amber means below. Pick today, this week, this month or your own 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commissions. You earn when the prospect actually attends. Waiting: the discovery call is booked but hasn’t been verified yet. Earned: an admin verified that the prospect attended. It will be paid. No-show: no commission. The lead comes back to you to follow up. Only admins verify. You can’t mark your own calls attended.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rules the system enforces. The six-attempt cap and note length are set by the super admin in Settings.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people to their admin first. The build number helps tell a real problem from an old page in the browser.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233A"/>
        </a:solidFill>
      </p:bgPr>
    </p:bg>
    <p:spTree>
      <p:nvGrpSpPr>
        <p:cNvPr id="1" name=""/>
        <p:cNvGrpSpPr/>
        <p:nvPr/>
      </p:nvGrpSpPr>
      <p:grpSpPr>
        <a:xfrm>
          <a:off x="0" y="0"/>
          <a:ext cx="0" cy="0"/>
          <a:chOff x="0" y="0"/>
          <a:chExt cx="0" cy="0"/>
        </a:xfrm>
      </p:grpSpPr>
      <p:pic>
        <p:nvPicPr>
          <p:cNvPr id="2" name="Image 0" descr="/home/claude/decks/logo-white.png">    </p:cNvPr>
          <p:cNvPicPr>
            <a:picLocks noChangeAspect="1"/>
          </p:cNvPicPr>
          <p:nvPr/>
        </p:nvPicPr>
        <p:blipFill>
          <a:blip r:embed="rId1"/>
          <a:stretch>
            <a:fillRect/>
          </a:stretch>
        </p:blipFill>
        <p:spPr>
          <a:xfrm>
            <a:off x="640080" y="594360"/>
            <a:ext cx="3108960" cy="484109"/>
          </a:xfrm>
          <a:prstGeom prst="rect">
            <a:avLst/>
          </a:prstGeom>
        </p:spPr>
      </p:pic>
      <p:sp>
        <p:nvSpPr>
          <p:cNvPr id="3" name="Text 0"/>
          <p:cNvSpPr txBox="1"/>
          <p:nvPr/>
        </p:nvSpPr>
        <p:spPr>
          <a:xfrm>
            <a:off x="640080" y="2148840"/>
            <a:ext cx="8686800" cy="1371600"/>
          </a:xfrm>
          <a:prstGeom prst="rect">
            <a:avLst/>
          </a:prstGeom>
          <a:noFill/>
          <a:ln/>
        </p:spPr>
        <p:txBody>
          <a:bodyPr wrap="square" lIns="0" tIns="0" rIns="0" bIns="0" rtlCol="0" anchor="t"/>
          <a:lstStyle/>
          <a:p>
            <a:pPr indent="0" marL="0">
              <a:buNone/>
            </a:pPr>
            <a:r>
              <a:rPr lang="en-US" sz="4600" b="1" dirty="0">
                <a:solidFill>
                  <a:srgbClr val="FFFFFF"/>
                </a:solidFill>
                <a:latin typeface="Calibri" pitchFamily="34" charset="0"/>
                <a:ea typeface="Calibri" pitchFamily="34" charset="-122"/>
                <a:cs typeface="Calibri" pitchFamily="34" charset="-120"/>
              </a:rPr>
              <a:t>AccuprimeFlow for cold callers</a:t>
            </a:r>
            <a:endParaRPr lang="en-US" sz="4600" dirty="0"/>
          </a:p>
        </p:txBody>
      </p:sp>
      <p:sp>
        <p:nvSpPr>
          <p:cNvPr id="4" name="Text 1"/>
          <p:cNvSpPr txBox="1"/>
          <p:nvPr/>
        </p:nvSpPr>
        <p:spPr>
          <a:xfrm>
            <a:off x="640080" y="3566160"/>
            <a:ext cx="7498080" cy="1005840"/>
          </a:xfrm>
          <a:prstGeom prst="rect">
            <a:avLst/>
          </a:prstGeom>
          <a:noFill/>
          <a:ln/>
        </p:spPr>
        <p:txBody>
          <a:bodyPr wrap="square" lIns="0" tIns="0" rIns="0" bIns="0" rtlCol="0" anchor="t"/>
          <a:lstStyle/>
          <a:p>
            <a:pPr indent="0" marL="0">
              <a:buNone/>
            </a:pPr>
            <a:r>
              <a:rPr lang="en-US" sz="2000" dirty="0">
                <a:solidFill>
                  <a:srgbClr val="C9D3E0"/>
                </a:solidFill>
                <a:latin typeface="Calibri" pitchFamily="34" charset="0"/>
                <a:ea typeface="Calibri" pitchFamily="34" charset="-122"/>
                <a:cs typeface="Calibri" pitchFamily="34" charset="-120"/>
              </a:rPr>
              <a:t>How to work your leads, log every call and book discovery calls.</a:t>
            </a:r>
            <a:endParaRPr lang="en-US" sz="2000" dirty="0"/>
          </a:p>
        </p:txBody>
      </p:sp>
      <p:sp>
        <p:nvSpPr>
          <p:cNvPr id="5" name="Text 2"/>
          <p:cNvSpPr txBox="1"/>
          <p:nvPr/>
        </p:nvSpPr>
        <p:spPr>
          <a:xfrm>
            <a:off x="640080" y="5806440"/>
            <a:ext cx="7315200" cy="365760"/>
          </a:xfrm>
          <a:prstGeom prst="rect">
            <a:avLst/>
          </a:prstGeom>
          <a:noFill/>
          <a:ln/>
        </p:spPr>
        <p:txBody>
          <a:bodyPr wrap="square" lIns="0" tIns="0" rIns="0" bIns="0" rtlCol="0" anchor="ctr"/>
          <a:lstStyle/>
          <a:p>
            <a:pPr indent="0" marL="0">
              <a:buNone/>
            </a:pPr>
            <a:r>
              <a:rPr lang="en-US" sz="1400" b="1" dirty="0">
                <a:solidFill>
                  <a:srgbClr val="7CD3B2"/>
                </a:solidFill>
                <a:latin typeface="Calibri" pitchFamily="34" charset="0"/>
                <a:ea typeface="Calibri" pitchFamily="34" charset="-122"/>
                <a:cs typeface="Calibri" pitchFamily="34" charset="-120"/>
              </a:rPr>
              <a:t>For: </a:t>
            </a:r>
            <a:pPr indent="0" marL="0">
              <a:buNone/>
            </a:pPr>
            <a:r>
              <a:rPr lang="en-US" sz="1400" dirty="0">
                <a:solidFill>
                  <a:srgbClr val="C9D3E0"/>
                </a:solidFill>
                <a:latin typeface="Calibri" pitchFamily="34" charset="0"/>
                <a:ea typeface="Calibri" pitchFamily="34" charset="-122"/>
                <a:cs typeface="Calibri" pitchFamily="34" charset="-120"/>
              </a:rPr>
              <a:t>Cold callers</a:t>
            </a:r>
            <a:endParaRPr lang="en-US" sz="1400" dirty="0"/>
          </a:p>
        </p:txBody>
      </p:sp>
      <p:sp>
        <p:nvSpPr>
          <p:cNvPr id="6" name="Text 3"/>
          <p:cNvSpPr txBox="1"/>
          <p:nvPr/>
        </p:nvSpPr>
        <p:spPr>
          <a:xfrm>
            <a:off x="7863840" y="5806440"/>
            <a:ext cx="3657600" cy="365760"/>
          </a:xfrm>
          <a:prstGeom prst="rect">
            <a:avLst/>
          </a:prstGeom>
          <a:noFill/>
          <a:ln/>
        </p:spPr>
        <p:txBody>
          <a:bodyPr wrap="square" lIns="0" tIns="0" rIns="0" bIns="0" rtlCol="0" anchor="ctr"/>
          <a:lstStyle/>
          <a:p>
            <a:pPr algn="r" indent="0" marL="0">
              <a:buNone/>
            </a:pPr>
            <a:r>
              <a:rPr lang="en-US" sz="1400" dirty="0">
                <a:solidFill>
                  <a:srgbClr val="C9D3E0"/>
                </a:solidFill>
                <a:latin typeface="Calibri" pitchFamily="34" charset="0"/>
                <a:ea typeface="Calibri" pitchFamily="34" charset="-122"/>
                <a:cs typeface="Calibri" pitchFamily="34" charset="-120"/>
              </a:rPr>
              <a:t>www.accuprimeflow.com</a:t>
            </a:r>
            <a:endParaRPr lang="en-US" sz="1400" dirty="0"/>
          </a:p>
        </p:txBody>
      </p:sp>
      <p:pic>
        <p:nvPicPr>
          <p:cNvPr id="7" name="Image 1" descr="/home/claude/decks/mark.png">    </p:cNvPr>
          <p:cNvPicPr>
            <a:picLocks noChangeAspect="1"/>
          </p:cNvPicPr>
          <p:nvPr/>
        </p:nvPicPr>
        <p:blipFill>
          <a:blip r:embed="rId2"/>
          <a:stretch>
            <a:fillRect/>
          </a:stretch>
        </p:blipFill>
        <p:spPr>
          <a:xfrm>
            <a:off x="8412480" y="822960"/>
            <a:ext cx="3291840" cy="20107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How a lead moves through AccuprimeFlow</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Text 1"/>
          <p:cNvSpPr txBox="1"/>
          <p:nvPr/>
        </p:nvSpPr>
        <p:spPr>
          <a:xfrm>
            <a:off x="548640" y="1188720"/>
            <a:ext cx="10515600" cy="548640"/>
          </a:xfrm>
          <a:prstGeom prst="rect">
            <a:avLst/>
          </a:prstGeom>
          <a:noFill/>
          <a:ln/>
        </p:spPr>
        <p:txBody>
          <a:bodyPr wrap="square" lIns="0" tIns="0" rIns="0" bIns="0" rtlCol="0" anchor="ctr"/>
          <a:lstStyle/>
          <a:p>
            <a:pPr indent="0" marL="0">
              <a:buNone/>
            </a:pPr>
            <a:r>
              <a:rPr lang="en-US" sz="1700" dirty="0">
                <a:solidFill>
                  <a:srgbClr val="5B6778"/>
                </a:solidFill>
                <a:latin typeface="Calibri" pitchFamily="34" charset="0"/>
                <a:ea typeface="Calibri" pitchFamily="34" charset="-122"/>
                <a:cs typeface="Calibri" pitchFamily="34" charset="-120"/>
              </a:rPr>
              <a:t>Your part is the middle of the journey: calling, and booking the discovery call.</a:t>
            </a:r>
            <a:endParaRPr lang="en-US" sz="1700" dirty="0"/>
          </a:p>
        </p:txBody>
      </p:sp>
      <p:sp>
        <p:nvSpPr>
          <p:cNvPr id="5" name="Shape 2"/>
          <p:cNvSpPr/>
          <p:nvPr/>
        </p:nvSpPr>
        <p:spPr>
          <a:xfrm>
            <a:off x="548640" y="2103120"/>
            <a:ext cx="1635252" cy="2743200"/>
          </a:xfrm>
          <a:prstGeom prst="roundRect">
            <a:avLst>
              <a:gd name="adj" fmla="val 6710"/>
            </a:avLst>
          </a:prstGeom>
          <a:solidFill>
            <a:srgbClr val="F6F8FA"/>
          </a:solidFill>
          <a:ln w="12700">
            <a:solidFill>
              <a:srgbClr val="E1E5EC"/>
            </a:solidFill>
            <a:prstDash val="solid"/>
          </a:ln>
        </p:spPr>
      </p:sp>
      <p:sp>
        <p:nvSpPr>
          <p:cNvPr id="6" name="Shape 3"/>
          <p:cNvSpPr/>
          <p:nvPr/>
        </p:nvSpPr>
        <p:spPr>
          <a:xfrm>
            <a:off x="777240" y="2331720"/>
            <a:ext cx="512064" cy="512064"/>
          </a:xfrm>
          <a:prstGeom prst="ellipse">
            <a:avLst/>
          </a:prstGeom>
          <a:solidFill>
            <a:srgbClr val="13233A"/>
          </a:solidFill>
          <a:ln w="12700">
            <a:solidFill>
              <a:srgbClr val="13233A"/>
            </a:solidFill>
            <a:prstDash val="solid"/>
          </a:ln>
        </p:spPr>
      </p:sp>
      <p:sp>
        <p:nvSpPr>
          <p:cNvPr id="7" name="Text 4"/>
          <p:cNvSpPr txBox="1"/>
          <p:nvPr/>
        </p:nvSpPr>
        <p:spPr>
          <a:xfrm>
            <a:off x="777240" y="2331720"/>
            <a:ext cx="512064" cy="51206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1</a:t>
            </a:r>
            <a:endParaRPr lang="en-US" sz="1700" dirty="0"/>
          </a:p>
        </p:txBody>
      </p:sp>
      <p:sp>
        <p:nvSpPr>
          <p:cNvPr id="8" name="Text 5"/>
          <p:cNvSpPr txBox="1"/>
          <p:nvPr/>
        </p:nvSpPr>
        <p:spPr>
          <a:xfrm>
            <a:off x="777240" y="3017520"/>
            <a:ext cx="1223772" cy="411480"/>
          </a:xfrm>
          <a:prstGeom prst="rect">
            <a:avLst/>
          </a:prstGeom>
          <a:noFill/>
          <a:ln/>
        </p:spPr>
        <p:txBody>
          <a:bodyPr wrap="square" lIns="0" tIns="0" rIns="0" bIns="0" rtlCol="0" anchor="ctr"/>
          <a:lstStyle/>
          <a:p>
            <a:pPr indent="0" marL="0">
              <a:buNone/>
            </a:pPr>
            <a:r>
              <a:rPr lang="en-US" sz="1800" b="1" dirty="0">
                <a:solidFill>
                  <a:srgbClr val="1A2433"/>
                </a:solidFill>
                <a:latin typeface="Calibri" pitchFamily="34" charset="0"/>
                <a:ea typeface="Calibri" pitchFamily="34" charset="-122"/>
                <a:cs typeface="Calibri" pitchFamily="34" charset="-120"/>
              </a:rPr>
              <a:t>Import</a:t>
            </a:r>
            <a:endParaRPr lang="en-US" sz="1800" dirty="0"/>
          </a:p>
        </p:txBody>
      </p:sp>
      <p:sp>
        <p:nvSpPr>
          <p:cNvPr id="9" name="Text 6"/>
          <p:cNvSpPr txBox="1"/>
          <p:nvPr/>
        </p:nvSpPr>
        <p:spPr>
          <a:xfrm>
            <a:off x="777240" y="3474720"/>
            <a:ext cx="1223772" cy="1280160"/>
          </a:xfrm>
          <a:prstGeom prst="rect">
            <a:avLst/>
          </a:prstGeom>
          <a:noFill/>
          <a:ln/>
        </p:spPr>
        <p:txBody>
          <a:bodyPr wrap="square" lIns="0" tIns="0" rIns="0" bIns="0" rtlCol="0" anchor="t"/>
          <a:lstStyle/>
          <a:p>
            <a:pPr indent="0" marL="0">
              <a:buNone/>
            </a:pPr>
            <a:r>
              <a:rPr lang="en-US" sz="1300" dirty="0">
                <a:solidFill>
                  <a:srgbClr val="5B6778"/>
                </a:solidFill>
                <a:latin typeface="Calibri" pitchFamily="34" charset="0"/>
                <a:ea typeface="Calibri" pitchFamily="34" charset="-122"/>
                <a:cs typeface="Calibri" pitchFamily="34" charset="-120"/>
              </a:rPr>
              <a:t>Marketing uploads a lead list. Duplicates are caught first.</a:t>
            </a:r>
            <a:endParaRPr lang="en-US" sz="1300" dirty="0"/>
          </a:p>
        </p:txBody>
      </p:sp>
      <p:sp>
        <p:nvSpPr>
          <p:cNvPr id="10" name="Shape 7"/>
          <p:cNvSpPr/>
          <p:nvPr/>
        </p:nvSpPr>
        <p:spPr>
          <a:xfrm>
            <a:off x="2439924" y="2103120"/>
            <a:ext cx="1635252" cy="2743200"/>
          </a:xfrm>
          <a:prstGeom prst="roundRect">
            <a:avLst>
              <a:gd name="adj" fmla="val 6710"/>
            </a:avLst>
          </a:prstGeom>
          <a:solidFill>
            <a:srgbClr val="F6F8FA"/>
          </a:solidFill>
          <a:ln w="12700">
            <a:solidFill>
              <a:srgbClr val="E1E5EC"/>
            </a:solidFill>
            <a:prstDash val="solid"/>
          </a:ln>
        </p:spPr>
      </p:sp>
      <p:sp>
        <p:nvSpPr>
          <p:cNvPr id="11" name="Shape 8"/>
          <p:cNvSpPr/>
          <p:nvPr/>
        </p:nvSpPr>
        <p:spPr>
          <a:xfrm>
            <a:off x="2668524" y="2331720"/>
            <a:ext cx="512064" cy="512064"/>
          </a:xfrm>
          <a:prstGeom prst="ellipse">
            <a:avLst/>
          </a:prstGeom>
          <a:solidFill>
            <a:srgbClr val="13233A"/>
          </a:solidFill>
          <a:ln w="12700">
            <a:solidFill>
              <a:srgbClr val="13233A"/>
            </a:solidFill>
            <a:prstDash val="solid"/>
          </a:ln>
        </p:spPr>
      </p:sp>
      <p:sp>
        <p:nvSpPr>
          <p:cNvPr id="12" name="Text 9"/>
          <p:cNvSpPr txBox="1"/>
          <p:nvPr/>
        </p:nvSpPr>
        <p:spPr>
          <a:xfrm>
            <a:off x="2668524" y="2331720"/>
            <a:ext cx="512064" cy="51206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2</a:t>
            </a:r>
            <a:endParaRPr lang="en-US" sz="1700" dirty="0"/>
          </a:p>
        </p:txBody>
      </p:sp>
      <p:sp>
        <p:nvSpPr>
          <p:cNvPr id="13" name="Text 10"/>
          <p:cNvSpPr txBox="1"/>
          <p:nvPr/>
        </p:nvSpPr>
        <p:spPr>
          <a:xfrm>
            <a:off x="2668524" y="3017520"/>
            <a:ext cx="1223772" cy="411480"/>
          </a:xfrm>
          <a:prstGeom prst="rect">
            <a:avLst/>
          </a:prstGeom>
          <a:noFill/>
          <a:ln/>
        </p:spPr>
        <p:txBody>
          <a:bodyPr wrap="square" lIns="0" tIns="0" rIns="0" bIns="0" rtlCol="0" anchor="ctr"/>
          <a:lstStyle/>
          <a:p>
            <a:pPr indent="0" marL="0">
              <a:buNone/>
            </a:pPr>
            <a:r>
              <a:rPr lang="en-US" sz="1800" b="1" dirty="0">
                <a:solidFill>
                  <a:srgbClr val="1A2433"/>
                </a:solidFill>
                <a:latin typeface="Calibri" pitchFamily="34" charset="0"/>
                <a:ea typeface="Calibri" pitchFamily="34" charset="-122"/>
                <a:cs typeface="Calibri" pitchFamily="34" charset="-120"/>
              </a:rPr>
              <a:t>Assign</a:t>
            </a:r>
            <a:endParaRPr lang="en-US" sz="1800" dirty="0"/>
          </a:p>
        </p:txBody>
      </p:sp>
      <p:sp>
        <p:nvSpPr>
          <p:cNvPr id="14" name="Text 11"/>
          <p:cNvSpPr txBox="1"/>
          <p:nvPr/>
        </p:nvSpPr>
        <p:spPr>
          <a:xfrm>
            <a:off x="2668524" y="3474720"/>
            <a:ext cx="1223772" cy="1280160"/>
          </a:xfrm>
          <a:prstGeom prst="rect">
            <a:avLst/>
          </a:prstGeom>
          <a:noFill/>
          <a:ln/>
        </p:spPr>
        <p:txBody>
          <a:bodyPr wrap="square" lIns="0" tIns="0" rIns="0" bIns="0" rtlCol="0" anchor="t"/>
          <a:lstStyle/>
          <a:p>
            <a:pPr indent="0" marL="0">
              <a:buNone/>
            </a:pPr>
            <a:r>
              <a:rPr lang="en-US" sz="1300" dirty="0">
                <a:solidFill>
                  <a:srgbClr val="5B6778"/>
                </a:solidFill>
                <a:latin typeface="Calibri" pitchFamily="34" charset="0"/>
                <a:ea typeface="Calibri" pitchFamily="34" charset="-122"/>
                <a:cs typeface="Calibri" pitchFamily="34" charset="-120"/>
              </a:rPr>
              <a:t>Leads go to a caller, or are split across the team.</a:t>
            </a:r>
            <a:endParaRPr lang="en-US" sz="1300" dirty="0"/>
          </a:p>
        </p:txBody>
      </p:sp>
      <p:sp>
        <p:nvSpPr>
          <p:cNvPr id="15" name="Shape 12"/>
          <p:cNvSpPr/>
          <p:nvPr/>
        </p:nvSpPr>
        <p:spPr>
          <a:xfrm>
            <a:off x="4331208" y="2103120"/>
            <a:ext cx="1635252" cy="2743200"/>
          </a:xfrm>
          <a:prstGeom prst="roundRect">
            <a:avLst>
              <a:gd name="adj" fmla="val 6710"/>
            </a:avLst>
          </a:prstGeom>
          <a:solidFill>
            <a:srgbClr val="EEF6F2"/>
          </a:solidFill>
          <a:ln w="25400">
            <a:solidFill>
              <a:srgbClr val="2E8B6E"/>
            </a:solidFill>
            <a:prstDash val="solid"/>
          </a:ln>
        </p:spPr>
      </p:sp>
      <p:sp>
        <p:nvSpPr>
          <p:cNvPr id="16" name="Shape 13"/>
          <p:cNvSpPr/>
          <p:nvPr/>
        </p:nvSpPr>
        <p:spPr>
          <a:xfrm>
            <a:off x="4559808" y="2331720"/>
            <a:ext cx="512064" cy="512064"/>
          </a:xfrm>
          <a:prstGeom prst="ellipse">
            <a:avLst/>
          </a:prstGeom>
          <a:solidFill>
            <a:srgbClr val="2E8B6E"/>
          </a:solidFill>
          <a:ln w="12700">
            <a:solidFill>
              <a:srgbClr val="2E8B6E"/>
            </a:solidFill>
            <a:prstDash val="solid"/>
          </a:ln>
        </p:spPr>
      </p:sp>
      <p:sp>
        <p:nvSpPr>
          <p:cNvPr id="17" name="Text 14"/>
          <p:cNvSpPr txBox="1"/>
          <p:nvPr/>
        </p:nvSpPr>
        <p:spPr>
          <a:xfrm>
            <a:off x="4559808" y="2331720"/>
            <a:ext cx="512064" cy="51206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3</a:t>
            </a:r>
            <a:endParaRPr lang="en-US" sz="1700" dirty="0"/>
          </a:p>
        </p:txBody>
      </p:sp>
      <p:sp>
        <p:nvSpPr>
          <p:cNvPr id="18" name="Text 15"/>
          <p:cNvSpPr txBox="1"/>
          <p:nvPr/>
        </p:nvSpPr>
        <p:spPr>
          <a:xfrm>
            <a:off x="4559808" y="3017520"/>
            <a:ext cx="1223772" cy="411480"/>
          </a:xfrm>
          <a:prstGeom prst="rect">
            <a:avLst/>
          </a:prstGeom>
          <a:noFill/>
          <a:ln/>
        </p:spPr>
        <p:txBody>
          <a:bodyPr wrap="square" lIns="0" tIns="0" rIns="0" bIns="0" rtlCol="0" anchor="ctr"/>
          <a:lstStyle/>
          <a:p>
            <a:pPr indent="0" marL="0">
              <a:buNone/>
            </a:pPr>
            <a:r>
              <a:rPr lang="en-US" sz="1800" b="1" dirty="0">
                <a:solidFill>
                  <a:srgbClr val="1A2433"/>
                </a:solidFill>
                <a:latin typeface="Calibri" pitchFamily="34" charset="0"/>
                <a:ea typeface="Calibri" pitchFamily="34" charset="-122"/>
                <a:cs typeface="Calibri" pitchFamily="34" charset="-120"/>
              </a:rPr>
              <a:t>Call</a:t>
            </a:r>
            <a:endParaRPr lang="en-US" sz="1800" dirty="0"/>
          </a:p>
        </p:txBody>
      </p:sp>
      <p:sp>
        <p:nvSpPr>
          <p:cNvPr id="19" name="Text 16"/>
          <p:cNvSpPr txBox="1"/>
          <p:nvPr/>
        </p:nvSpPr>
        <p:spPr>
          <a:xfrm>
            <a:off x="4559808" y="3474720"/>
            <a:ext cx="1223772" cy="1280160"/>
          </a:xfrm>
          <a:prstGeom prst="rect">
            <a:avLst/>
          </a:prstGeom>
          <a:noFill/>
          <a:ln/>
        </p:spPr>
        <p:txBody>
          <a:bodyPr wrap="square" lIns="0" tIns="0" rIns="0" bIns="0" rtlCol="0" anchor="t"/>
          <a:lstStyle/>
          <a:p>
            <a:pPr indent="0" marL="0">
              <a:buNone/>
            </a:pPr>
            <a:r>
              <a:rPr lang="en-US" sz="1300" dirty="0">
                <a:solidFill>
                  <a:srgbClr val="5B6778"/>
                </a:solidFill>
                <a:latin typeface="Calibri" pitchFamily="34" charset="0"/>
                <a:ea typeface="Calibri" pitchFamily="34" charset="-122"/>
                <a:cs typeface="Calibri" pitchFamily="34" charset="-120"/>
              </a:rPr>
              <a:t>Callers work the queue and log every call with a note.</a:t>
            </a:r>
            <a:endParaRPr lang="en-US" sz="1300" dirty="0"/>
          </a:p>
        </p:txBody>
      </p:sp>
      <p:sp>
        <p:nvSpPr>
          <p:cNvPr id="20" name="Shape 17"/>
          <p:cNvSpPr/>
          <p:nvPr/>
        </p:nvSpPr>
        <p:spPr>
          <a:xfrm>
            <a:off x="6222492" y="2103120"/>
            <a:ext cx="1635252" cy="2743200"/>
          </a:xfrm>
          <a:prstGeom prst="roundRect">
            <a:avLst>
              <a:gd name="adj" fmla="val 6710"/>
            </a:avLst>
          </a:prstGeom>
          <a:solidFill>
            <a:srgbClr val="EEF6F2"/>
          </a:solidFill>
          <a:ln w="25400">
            <a:solidFill>
              <a:srgbClr val="2E8B6E"/>
            </a:solidFill>
            <a:prstDash val="solid"/>
          </a:ln>
        </p:spPr>
      </p:sp>
      <p:sp>
        <p:nvSpPr>
          <p:cNvPr id="21" name="Shape 18"/>
          <p:cNvSpPr/>
          <p:nvPr/>
        </p:nvSpPr>
        <p:spPr>
          <a:xfrm>
            <a:off x="6451092" y="2331720"/>
            <a:ext cx="512064" cy="512064"/>
          </a:xfrm>
          <a:prstGeom prst="ellipse">
            <a:avLst/>
          </a:prstGeom>
          <a:solidFill>
            <a:srgbClr val="2E8B6E"/>
          </a:solidFill>
          <a:ln w="12700">
            <a:solidFill>
              <a:srgbClr val="2E8B6E"/>
            </a:solidFill>
            <a:prstDash val="solid"/>
          </a:ln>
        </p:spPr>
      </p:sp>
      <p:sp>
        <p:nvSpPr>
          <p:cNvPr id="22" name="Text 19"/>
          <p:cNvSpPr txBox="1"/>
          <p:nvPr/>
        </p:nvSpPr>
        <p:spPr>
          <a:xfrm>
            <a:off x="6451092" y="2331720"/>
            <a:ext cx="512064" cy="51206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4</a:t>
            </a:r>
            <a:endParaRPr lang="en-US" sz="1700" dirty="0"/>
          </a:p>
        </p:txBody>
      </p:sp>
      <p:sp>
        <p:nvSpPr>
          <p:cNvPr id="23" name="Text 20"/>
          <p:cNvSpPr txBox="1"/>
          <p:nvPr/>
        </p:nvSpPr>
        <p:spPr>
          <a:xfrm>
            <a:off x="6451092" y="3017520"/>
            <a:ext cx="1223772" cy="411480"/>
          </a:xfrm>
          <a:prstGeom prst="rect">
            <a:avLst/>
          </a:prstGeom>
          <a:noFill/>
          <a:ln/>
        </p:spPr>
        <p:txBody>
          <a:bodyPr wrap="square" lIns="0" tIns="0" rIns="0" bIns="0" rtlCol="0" anchor="ctr"/>
          <a:lstStyle/>
          <a:p>
            <a:pPr indent="0" marL="0">
              <a:buNone/>
            </a:pPr>
            <a:r>
              <a:rPr lang="en-US" sz="1800" b="1" dirty="0">
                <a:solidFill>
                  <a:srgbClr val="1A2433"/>
                </a:solidFill>
                <a:latin typeface="Calibri" pitchFamily="34" charset="0"/>
                <a:ea typeface="Calibri" pitchFamily="34" charset="-122"/>
                <a:cs typeface="Calibri" pitchFamily="34" charset="-120"/>
              </a:rPr>
              <a:t>Book</a:t>
            </a:r>
            <a:endParaRPr lang="en-US" sz="1800" dirty="0"/>
          </a:p>
        </p:txBody>
      </p:sp>
      <p:sp>
        <p:nvSpPr>
          <p:cNvPr id="24" name="Text 21"/>
          <p:cNvSpPr txBox="1"/>
          <p:nvPr/>
        </p:nvSpPr>
        <p:spPr>
          <a:xfrm>
            <a:off x="6451092" y="3474720"/>
            <a:ext cx="1223772" cy="1280160"/>
          </a:xfrm>
          <a:prstGeom prst="rect">
            <a:avLst/>
          </a:prstGeom>
          <a:noFill/>
          <a:ln/>
        </p:spPr>
        <p:txBody>
          <a:bodyPr wrap="square" lIns="0" tIns="0" rIns="0" bIns="0" rtlCol="0" anchor="t"/>
          <a:lstStyle/>
          <a:p>
            <a:pPr indent="0" marL="0">
              <a:buNone/>
            </a:pPr>
            <a:r>
              <a:rPr lang="en-US" sz="1300" dirty="0">
                <a:solidFill>
                  <a:srgbClr val="5B6778"/>
                </a:solidFill>
                <a:latin typeface="Calibri" pitchFamily="34" charset="0"/>
                <a:ea typeface="Calibri" pitchFamily="34" charset="-122"/>
                <a:cs typeface="Calibri" pitchFamily="34" charset="-120"/>
              </a:rPr>
              <a:t>The caller books a discovery call in the prospect’s time zone.</a:t>
            </a:r>
            <a:endParaRPr lang="en-US" sz="1300" dirty="0"/>
          </a:p>
        </p:txBody>
      </p:sp>
      <p:sp>
        <p:nvSpPr>
          <p:cNvPr id="25" name="Shape 22"/>
          <p:cNvSpPr/>
          <p:nvPr/>
        </p:nvSpPr>
        <p:spPr>
          <a:xfrm>
            <a:off x="8113776" y="2103120"/>
            <a:ext cx="1635252" cy="2743200"/>
          </a:xfrm>
          <a:prstGeom prst="roundRect">
            <a:avLst>
              <a:gd name="adj" fmla="val 6710"/>
            </a:avLst>
          </a:prstGeom>
          <a:solidFill>
            <a:srgbClr val="F6F8FA"/>
          </a:solidFill>
          <a:ln w="12700">
            <a:solidFill>
              <a:srgbClr val="E1E5EC"/>
            </a:solidFill>
            <a:prstDash val="solid"/>
          </a:ln>
        </p:spPr>
      </p:sp>
      <p:sp>
        <p:nvSpPr>
          <p:cNvPr id="26" name="Shape 23"/>
          <p:cNvSpPr/>
          <p:nvPr/>
        </p:nvSpPr>
        <p:spPr>
          <a:xfrm>
            <a:off x="8342376" y="2331720"/>
            <a:ext cx="512064" cy="512064"/>
          </a:xfrm>
          <a:prstGeom prst="ellipse">
            <a:avLst/>
          </a:prstGeom>
          <a:solidFill>
            <a:srgbClr val="13233A"/>
          </a:solidFill>
          <a:ln w="12700">
            <a:solidFill>
              <a:srgbClr val="13233A"/>
            </a:solidFill>
            <a:prstDash val="solid"/>
          </a:ln>
        </p:spPr>
      </p:sp>
      <p:sp>
        <p:nvSpPr>
          <p:cNvPr id="27" name="Text 24"/>
          <p:cNvSpPr txBox="1"/>
          <p:nvPr/>
        </p:nvSpPr>
        <p:spPr>
          <a:xfrm>
            <a:off x="8342376" y="2331720"/>
            <a:ext cx="512064" cy="51206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5</a:t>
            </a:r>
            <a:endParaRPr lang="en-US" sz="1700" dirty="0"/>
          </a:p>
        </p:txBody>
      </p:sp>
      <p:sp>
        <p:nvSpPr>
          <p:cNvPr id="28" name="Text 25"/>
          <p:cNvSpPr txBox="1"/>
          <p:nvPr/>
        </p:nvSpPr>
        <p:spPr>
          <a:xfrm>
            <a:off x="8342376" y="3017520"/>
            <a:ext cx="1223772" cy="411480"/>
          </a:xfrm>
          <a:prstGeom prst="rect">
            <a:avLst/>
          </a:prstGeom>
          <a:noFill/>
          <a:ln/>
        </p:spPr>
        <p:txBody>
          <a:bodyPr wrap="square" lIns="0" tIns="0" rIns="0" bIns="0" rtlCol="0" anchor="ctr"/>
          <a:lstStyle/>
          <a:p>
            <a:pPr indent="0" marL="0">
              <a:buNone/>
            </a:pPr>
            <a:r>
              <a:rPr lang="en-US" sz="1800" b="1" dirty="0">
                <a:solidFill>
                  <a:srgbClr val="1A2433"/>
                </a:solidFill>
                <a:latin typeface="Calibri" pitchFamily="34" charset="0"/>
                <a:ea typeface="Calibri" pitchFamily="34" charset="-122"/>
                <a:cs typeface="Calibri" pitchFamily="34" charset="-120"/>
              </a:rPr>
              <a:t>Verify</a:t>
            </a:r>
            <a:endParaRPr lang="en-US" sz="1800" dirty="0"/>
          </a:p>
        </p:txBody>
      </p:sp>
      <p:sp>
        <p:nvSpPr>
          <p:cNvPr id="29" name="Text 26"/>
          <p:cNvSpPr txBox="1"/>
          <p:nvPr/>
        </p:nvSpPr>
        <p:spPr>
          <a:xfrm>
            <a:off x="8342376" y="3474720"/>
            <a:ext cx="1223772" cy="1280160"/>
          </a:xfrm>
          <a:prstGeom prst="rect">
            <a:avLst/>
          </a:prstGeom>
          <a:noFill/>
          <a:ln/>
        </p:spPr>
        <p:txBody>
          <a:bodyPr wrap="square" lIns="0" tIns="0" rIns="0" bIns="0" rtlCol="0" anchor="t"/>
          <a:lstStyle/>
          <a:p>
            <a:pPr indent="0" marL="0">
              <a:buNone/>
            </a:pPr>
            <a:r>
              <a:rPr lang="en-US" sz="1300" dirty="0">
                <a:solidFill>
                  <a:srgbClr val="5B6778"/>
                </a:solidFill>
                <a:latin typeface="Calibri" pitchFamily="34" charset="0"/>
                <a:ea typeface="Calibri" pitchFamily="34" charset="-122"/>
                <a:cs typeface="Calibri" pitchFamily="34" charset="-120"/>
              </a:rPr>
              <a:t>An admin records what happened after the call. Only admins verify.</a:t>
            </a:r>
            <a:endParaRPr lang="en-US" sz="1300" dirty="0"/>
          </a:p>
        </p:txBody>
      </p:sp>
      <p:sp>
        <p:nvSpPr>
          <p:cNvPr id="30" name="Shape 27"/>
          <p:cNvSpPr/>
          <p:nvPr/>
        </p:nvSpPr>
        <p:spPr>
          <a:xfrm>
            <a:off x="10005060" y="2103120"/>
            <a:ext cx="1635252" cy="2743200"/>
          </a:xfrm>
          <a:prstGeom prst="roundRect">
            <a:avLst>
              <a:gd name="adj" fmla="val 6710"/>
            </a:avLst>
          </a:prstGeom>
          <a:solidFill>
            <a:srgbClr val="F6F8FA"/>
          </a:solidFill>
          <a:ln w="12700">
            <a:solidFill>
              <a:srgbClr val="E1E5EC"/>
            </a:solidFill>
            <a:prstDash val="solid"/>
          </a:ln>
        </p:spPr>
      </p:sp>
      <p:sp>
        <p:nvSpPr>
          <p:cNvPr id="31" name="Shape 28"/>
          <p:cNvSpPr/>
          <p:nvPr/>
        </p:nvSpPr>
        <p:spPr>
          <a:xfrm>
            <a:off x="10233660" y="2331720"/>
            <a:ext cx="512064" cy="512064"/>
          </a:xfrm>
          <a:prstGeom prst="ellipse">
            <a:avLst/>
          </a:prstGeom>
          <a:solidFill>
            <a:srgbClr val="13233A"/>
          </a:solidFill>
          <a:ln w="12700">
            <a:solidFill>
              <a:srgbClr val="13233A"/>
            </a:solidFill>
            <a:prstDash val="solid"/>
          </a:ln>
        </p:spPr>
      </p:sp>
      <p:sp>
        <p:nvSpPr>
          <p:cNvPr id="32" name="Text 29"/>
          <p:cNvSpPr txBox="1"/>
          <p:nvPr/>
        </p:nvSpPr>
        <p:spPr>
          <a:xfrm>
            <a:off x="10233660" y="2331720"/>
            <a:ext cx="512064" cy="51206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6</a:t>
            </a:r>
            <a:endParaRPr lang="en-US" sz="1700" dirty="0"/>
          </a:p>
        </p:txBody>
      </p:sp>
      <p:sp>
        <p:nvSpPr>
          <p:cNvPr id="33" name="Text 30"/>
          <p:cNvSpPr txBox="1"/>
          <p:nvPr/>
        </p:nvSpPr>
        <p:spPr>
          <a:xfrm>
            <a:off x="10233660" y="3017520"/>
            <a:ext cx="1223772" cy="411480"/>
          </a:xfrm>
          <a:prstGeom prst="rect">
            <a:avLst/>
          </a:prstGeom>
          <a:noFill/>
          <a:ln/>
        </p:spPr>
        <p:txBody>
          <a:bodyPr wrap="square" lIns="0" tIns="0" rIns="0" bIns="0" rtlCol="0" anchor="ctr"/>
          <a:lstStyle/>
          <a:p>
            <a:pPr indent="0" marL="0">
              <a:buNone/>
            </a:pPr>
            <a:r>
              <a:rPr lang="en-US" sz="1800" b="1" dirty="0">
                <a:solidFill>
                  <a:srgbClr val="1A2433"/>
                </a:solidFill>
                <a:latin typeface="Calibri" pitchFamily="34" charset="0"/>
                <a:ea typeface="Calibri" pitchFamily="34" charset="-122"/>
                <a:cs typeface="Calibri" pitchFamily="34" charset="-120"/>
              </a:rPr>
              <a:t>Pay</a:t>
            </a:r>
            <a:endParaRPr lang="en-US" sz="1800" dirty="0"/>
          </a:p>
        </p:txBody>
      </p:sp>
      <p:sp>
        <p:nvSpPr>
          <p:cNvPr id="34" name="Text 31"/>
          <p:cNvSpPr txBox="1"/>
          <p:nvPr/>
        </p:nvSpPr>
        <p:spPr>
          <a:xfrm>
            <a:off x="10233660" y="3474720"/>
            <a:ext cx="1223772" cy="1280160"/>
          </a:xfrm>
          <a:prstGeom prst="rect">
            <a:avLst/>
          </a:prstGeom>
          <a:noFill/>
          <a:ln/>
        </p:spPr>
        <p:txBody>
          <a:bodyPr wrap="square" lIns="0" tIns="0" rIns="0" bIns="0" rtlCol="0" anchor="t"/>
          <a:lstStyle/>
          <a:p>
            <a:pPr indent="0" marL="0">
              <a:buNone/>
            </a:pPr>
            <a:r>
              <a:rPr lang="en-US" sz="1300" dirty="0">
                <a:solidFill>
                  <a:srgbClr val="5B6778"/>
                </a:solidFill>
                <a:latin typeface="Calibri" pitchFamily="34" charset="0"/>
                <a:ea typeface="Calibri" pitchFamily="34" charset="-122"/>
                <a:cs typeface="Calibri" pitchFamily="34" charset="-120"/>
              </a:rPr>
              <a:t>Attended calls make commissions payable. Admins pay them.</a:t>
            </a:r>
            <a:endParaRPr lang="en-US" sz="1300" dirty="0"/>
          </a:p>
        </p:txBody>
      </p:sp>
      <p:sp>
        <p:nvSpPr>
          <p:cNvPr id="35" name="Shape 32"/>
          <p:cNvSpPr/>
          <p:nvPr/>
        </p:nvSpPr>
        <p:spPr>
          <a:xfrm>
            <a:off x="548640" y="5257800"/>
            <a:ext cx="11091672" cy="868680"/>
          </a:xfrm>
          <a:prstGeom prst="roundRect">
            <a:avLst>
              <a:gd name="adj" fmla="val 10526"/>
            </a:avLst>
          </a:prstGeom>
          <a:solidFill>
            <a:srgbClr val="13233A"/>
          </a:solidFill>
          <a:ln w="12700">
            <a:solidFill>
              <a:srgbClr val="13233A"/>
            </a:solidFill>
            <a:prstDash val="solid"/>
          </a:ln>
        </p:spPr>
      </p:sp>
      <p:sp>
        <p:nvSpPr>
          <p:cNvPr id="36" name="Text 33"/>
          <p:cNvSpPr txBox="1"/>
          <p:nvPr/>
        </p:nvSpPr>
        <p:spPr>
          <a:xfrm>
            <a:off x="868680" y="5257800"/>
            <a:ext cx="10515600" cy="868680"/>
          </a:xfrm>
          <a:prstGeom prst="rect">
            <a:avLst/>
          </a:prstGeom>
          <a:noFill/>
          <a:ln/>
        </p:spPr>
        <p:txBody>
          <a:bodyPr wrap="square" lIns="0" tIns="0" rIns="0" bIns="0" rtlCol="0" anchor="ctr"/>
          <a:lstStyle/>
          <a:p>
            <a:pPr indent="0" marL="0">
              <a:buNone/>
            </a:pPr>
            <a:r>
              <a:rPr lang="en-US" sz="1600" b="1" dirty="0">
                <a:solidFill>
                  <a:srgbClr val="7CD3B2"/>
                </a:solidFill>
                <a:latin typeface="Calibri" pitchFamily="34" charset="0"/>
                <a:ea typeface="Calibri" pitchFamily="34" charset="-122"/>
                <a:cs typeface="Calibri" pitchFamily="34" charset="-120"/>
              </a:rPr>
              <a:t>Only admins verify discovery calls. </a:t>
            </a:r>
            <a:pPr indent="0" marL="0">
              <a:buNone/>
            </a:pPr>
            <a:r>
              <a:rPr lang="en-US" sz="1600" dirty="0">
                <a:solidFill>
                  <a:srgbClr val="FFFFFF"/>
                </a:solidFill>
                <a:latin typeface="Calibri" pitchFamily="34" charset="0"/>
                <a:ea typeface="Calibri" pitchFamily="34" charset="-122"/>
                <a:cs typeface="Calibri" pitchFamily="34" charset="-120"/>
              </a:rPr>
              <a:t>Callers and marketing never mark a call attended; commissions become payable only after an admin does.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Sign in</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325880"/>
            <a:ext cx="5475224" cy="4663440"/>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c01-signin.png">    </p:cNvPr>
          <p:cNvPicPr>
            <a:picLocks noChangeAspect="1"/>
          </p:cNvPicPr>
          <p:nvPr/>
        </p:nvPicPr>
        <p:blipFill>
          <a:blip r:embed="rId2"/>
          <a:stretch>
            <a:fillRect/>
          </a:stretch>
        </p:blipFill>
        <p:spPr>
          <a:xfrm>
            <a:off x="548640" y="1325880"/>
            <a:ext cx="5475224" cy="4663440"/>
          </a:xfrm>
          <a:prstGeom prst="rect">
            <a:avLst/>
          </a:prstGeom>
        </p:spPr>
      </p:pic>
      <p:sp>
        <p:nvSpPr>
          <p:cNvPr id="6" name="Shape 2"/>
          <p:cNvSpPr/>
          <p:nvPr/>
        </p:nvSpPr>
        <p:spPr>
          <a:xfrm>
            <a:off x="6435344"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6435344"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1</a:t>
            </a:r>
            <a:endParaRPr lang="en-US" sz="2000" dirty="0"/>
          </a:p>
        </p:txBody>
      </p:sp>
      <p:sp>
        <p:nvSpPr>
          <p:cNvPr id="8" name="Text 4"/>
          <p:cNvSpPr txBox="1"/>
          <p:nvPr/>
        </p:nvSpPr>
        <p:spPr>
          <a:xfrm>
            <a:off x="6435344" y="2103120"/>
            <a:ext cx="5204968" cy="36576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Go to www.accuprimeflow.com and click Sign in.</a:t>
            </a:r>
            <a:endParaRPr lang="en-US" sz="1700" dirty="0"/>
          </a:p>
        </p:txBody>
      </p:sp>
      <p:sp>
        <p:nvSpPr>
          <p:cNvPr id="9" name="Text 5"/>
          <p:cNvSpPr txBox="1"/>
          <p:nvPr/>
        </p:nvSpPr>
        <p:spPr>
          <a:xfrm>
            <a:off x="6435344" y="2697480"/>
            <a:ext cx="5204968" cy="329184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Use your Accuprime work email.</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First time? Use the temporary password from your welcome email, then choose your own (at least 10 characters).</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Forgot it? Click "Email me a password reset link", or ask your admin.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My day</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325880"/>
            <a:ext cx="6238646" cy="4663440"/>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c02-myday.png">    </p:cNvPr>
          <p:cNvPicPr>
            <a:picLocks noChangeAspect="1"/>
          </p:cNvPicPr>
          <p:nvPr/>
        </p:nvPicPr>
        <p:blipFill>
          <a:blip r:embed="rId2"/>
          <a:stretch>
            <a:fillRect/>
          </a:stretch>
        </p:blipFill>
        <p:spPr>
          <a:xfrm>
            <a:off x="548640" y="1325880"/>
            <a:ext cx="6238646" cy="4663440"/>
          </a:xfrm>
          <a:prstGeom prst="rect">
            <a:avLst/>
          </a:prstGeom>
        </p:spPr>
      </p:pic>
      <p:sp>
        <p:nvSpPr>
          <p:cNvPr id="6" name="Shape 2"/>
          <p:cNvSpPr/>
          <p:nvPr/>
        </p:nvSpPr>
        <p:spPr>
          <a:xfrm>
            <a:off x="7198766"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198766"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2</a:t>
            </a:r>
            <a:endParaRPr lang="en-US" sz="2000" dirty="0"/>
          </a:p>
        </p:txBody>
      </p:sp>
      <p:sp>
        <p:nvSpPr>
          <p:cNvPr id="8" name="Text 4"/>
          <p:cNvSpPr txBox="1"/>
          <p:nvPr/>
        </p:nvSpPr>
        <p:spPr>
          <a:xfrm>
            <a:off x="7198766" y="2103120"/>
            <a:ext cx="4441546"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Start here every shift. It tells you what to do first.</a:t>
            </a:r>
            <a:endParaRPr lang="en-US" sz="1700" dirty="0"/>
          </a:p>
        </p:txBody>
      </p:sp>
      <p:sp>
        <p:nvSpPr>
          <p:cNvPr id="9" name="Text 5"/>
          <p:cNvSpPr txBox="1"/>
          <p:nvPr/>
        </p:nvSpPr>
        <p:spPr>
          <a:xfrm>
            <a:off x="7198766" y="2971800"/>
            <a:ext cx="4441546"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Overdue callbacks at the top: call these first.</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Callbacks due later today, and today’s discovery calls with the meeting link.</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New leads you can call right now, in their own time zone.</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"Start calling" walks you through them one by one.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My queue</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325880"/>
            <a:ext cx="6238646" cy="4663440"/>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c03-queue.png">    </p:cNvPr>
          <p:cNvPicPr>
            <a:picLocks noChangeAspect="1"/>
          </p:cNvPicPr>
          <p:nvPr/>
        </p:nvPicPr>
        <p:blipFill>
          <a:blip r:embed="rId2"/>
          <a:stretch>
            <a:fillRect/>
          </a:stretch>
        </p:blipFill>
        <p:spPr>
          <a:xfrm>
            <a:off x="548640" y="1325880"/>
            <a:ext cx="6238646" cy="4663440"/>
          </a:xfrm>
          <a:prstGeom prst="rect">
            <a:avLst/>
          </a:prstGeom>
        </p:spPr>
      </p:pic>
      <p:sp>
        <p:nvSpPr>
          <p:cNvPr id="6" name="Shape 2"/>
          <p:cNvSpPr/>
          <p:nvPr/>
        </p:nvSpPr>
        <p:spPr>
          <a:xfrm>
            <a:off x="7198766"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198766"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3</a:t>
            </a:r>
            <a:endParaRPr lang="en-US" sz="2000" dirty="0"/>
          </a:p>
        </p:txBody>
      </p:sp>
      <p:sp>
        <p:nvSpPr>
          <p:cNvPr id="8" name="Text 4"/>
          <p:cNvSpPr txBox="1"/>
          <p:nvPr/>
        </p:nvSpPr>
        <p:spPr>
          <a:xfrm>
            <a:off x="7198766" y="2103120"/>
            <a:ext cx="4441546"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All your open leads, already in the right order.</a:t>
            </a:r>
            <a:endParaRPr lang="en-US" sz="1700" dirty="0"/>
          </a:p>
        </p:txBody>
      </p:sp>
      <p:sp>
        <p:nvSpPr>
          <p:cNvPr id="9" name="Text 5"/>
          <p:cNvSpPr txBox="1"/>
          <p:nvPr/>
        </p:nvSpPr>
        <p:spPr>
          <a:xfrm>
            <a:off x="7198766" y="2971800"/>
            <a:ext cx="4441546"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Callbacks first by time, then leads never called, then the longest since last try.</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Filter by category, time zone, or "callable now".</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Attempts show how close a lead is to closing as unreachable.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Open a prospect</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325880"/>
            <a:ext cx="4496017" cy="4663440"/>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c04-panel.png">    </p:cNvPr>
          <p:cNvPicPr>
            <a:picLocks noChangeAspect="1"/>
          </p:cNvPicPr>
          <p:nvPr/>
        </p:nvPicPr>
        <p:blipFill>
          <a:blip r:embed="rId2"/>
          <a:stretch>
            <a:fillRect/>
          </a:stretch>
        </p:blipFill>
        <p:spPr>
          <a:xfrm>
            <a:off x="548640" y="1325880"/>
            <a:ext cx="4496017" cy="4663440"/>
          </a:xfrm>
          <a:prstGeom prst="rect">
            <a:avLst/>
          </a:prstGeom>
        </p:spPr>
      </p:pic>
      <p:sp>
        <p:nvSpPr>
          <p:cNvPr id="6" name="Shape 2"/>
          <p:cNvSpPr/>
          <p:nvPr/>
        </p:nvSpPr>
        <p:spPr>
          <a:xfrm>
            <a:off x="5456137"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5456137"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4</a:t>
            </a:r>
            <a:endParaRPr lang="en-US" sz="2000" dirty="0"/>
          </a:p>
        </p:txBody>
      </p:sp>
      <p:sp>
        <p:nvSpPr>
          <p:cNvPr id="8" name="Text 4"/>
          <p:cNvSpPr txBox="1"/>
          <p:nvPr/>
        </p:nvSpPr>
        <p:spPr>
          <a:xfrm>
            <a:off x="5456137" y="2103120"/>
            <a:ext cx="6184175" cy="36576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Click a company to open it in the middle of the screen.</a:t>
            </a:r>
            <a:endParaRPr lang="en-US" sz="1700" dirty="0"/>
          </a:p>
        </p:txBody>
      </p:sp>
      <p:sp>
        <p:nvSpPr>
          <p:cNvPr id="9" name="Text 5"/>
          <p:cNvSpPr txBox="1"/>
          <p:nvPr/>
        </p:nvSpPr>
        <p:spPr>
          <a:xfrm>
            <a:off x="5456137" y="2697480"/>
            <a:ext cx="6184175" cy="329184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Their local time is shown next to the phone number.</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Contact details, qualification notes and every earlier call are here.</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Open "Script" to see your call script beside the prospect.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Log every call</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325880"/>
            <a:ext cx="4496017" cy="4663440"/>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c05-logcall.png">    </p:cNvPr>
          <p:cNvPicPr>
            <a:picLocks noChangeAspect="1"/>
          </p:cNvPicPr>
          <p:nvPr/>
        </p:nvPicPr>
        <p:blipFill>
          <a:blip r:embed="rId2"/>
          <a:stretch>
            <a:fillRect/>
          </a:stretch>
        </p:blipFill>
        <p:spPr>
          <a:xfrm>
            <a:off x="548640" y="1325880"/>
            <a:ext cx="4496017" cy="4663440"/>
          </a:xfrm>
          <a:prstGeom prst="rect">
            <a:avLst/>
          </a:prstGeom>
        </p:spPr>
      </p:pic>
      <p:sp>
        <p:nvSpPr>
          <p:cNvPr id="6" name="Shape 2"/>
          <p:cNvSpPr/>
          <p:nvPr/>
        </p:nvSpPr>
        <p:spPr>
          <a:xfrm>
            <a:off x="5456137"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5456137"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5</a:t>
            </a:r>
            <a:endParaRPr lang="en-US" sz="2000" dirty="0"/>
          </a:p>
        </p:txBody>
      </p:sp>
      <p:sp>
        <p:nvSpPr>
          <p:cNvPr id="8" name="Text 4"/>
          <p:cNvSpPr txBox="1"/>
          <p:nvPr/>
        </p:nvSpPr>
        <p:spPr>
          <a:xfrm>
            <a:off x="5456137" y="2103120"/>
            <a:ext cx="6184175" cy="36576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Pick what happened, write a note, save.</a:t>
            </a:r>
            <a:endParaRPr lang="en-US" sz="1700" dirty="0"/>
          </a:p>
        </p:txBody>
      </p:sp>
      <p:sp>
        <p:nvSpPr>
          <p:cNvPr id="9" name="Text 5"/>
          <p:cNvSpPr txBox="1"/>
          <p:nvPr/>
        </p:nvSpPr>
        <p:spPr>
          <a:xfrm>
            <a:off x="5456137" y="2697480"/>
            <a:ext cx="6184175" cy="329184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Not connected: voicemail, no answer, gatekeeper, wrong number.</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Connected: not interested, has an accountant, not a fit, do not call.</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Moving forward: call back, appointment set, interested but not yet.</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The note must be at least 10 characters. Write what the next person needs to know.</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Book a discovery call</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325880"/>
            <a:ext cx="4496017" cy="4663440"/>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c06-book.png">    </p:cNvPr>
          <p:cNvPicPr>
            <a:picLocks noChangeAspect="1"/>
          </p:cNvPicPr>
          <p:nvPr/>
        </p:nvPicPr>
        <p:blipFill>
          <a:blip r:embed="rId2"/>
          <a:stretch>
            <a:fillRect/>
          </a:stretch>
        </p:blipFill>
        <p:spPr>
          <a:xfrm>
            <a:off x="548640" y="1325880"/>
            <a:ext cx="4496017" cy="4663440"/>
          </a:xfrm>
          <a:prstGeom prst="rect">
            <a:avLst/>
          </a:prstGeom>
        </p:spPr>
      </p:pic>
      <p:sp>
        <p:nvSpPr>
          <p:cNvPr id="6" name="Shape 2"/>
          <p:cNvSpPr/>
          <p:nvPr/>
        </p:nvSpPr>
        <p:spPr>
          <a:xfrm>
            <a:off x="5456137"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5456137"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6</a:t>
            </a:r>
            <a:endParaRPr lang="en-US" sz="2000" dirty="0"/>
          </a:p>
        </p:txBody>
      </p:sp>
      <p:sp>
        <p:nvSpPr>
          <p:cNvPr id="8" name="Text 4"/>
          <p:cNvSpPr txBox="1"/>
          <p:nvPr/>
        </p:nvSpPr>
        <p:spPr>
          <a:xfrm>
            <a:off x="5456137" y="2103120"/>
            <a:ext cx="6184175" cy="36576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Choose "Appointment set" and fill in the details.</a:t>
            </a:r>
            <a:endParaRPr lang="en-US" sz="1700" dirty="0"/>
          </a:p>
        </p:txBody>
      </p:sp>
      <p:sp>
        <p:nvSpPr>
          <p:cNvPr id="9" name="Text 5"/>
          <p:cNvSpPr txBox="1"/>
          <p:nvPr/>
        </p:nvSpPr>
        <p:spPr>
          <a:xfrm>
            <a:off x="5456137" y="2697480"/>
            <a:ext cx="6184175" cy="329184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Enter the date and time in the prospect’s own time zone; AccuprimeFlow shows it in Eastern too.</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Add who is attending and the meeting link.</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Save: admins and you get an email straight away.</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Send the prospect their confirmation yourself, as the team does today.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Your appointments</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2237597"/>
            <a:ext cx="6766560" cy="2840007"/>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c07-appointments.png">    </p:cNvPr>
          <p:cNvPicPr>
            <a:picLocks noChangeAspect="1"/>
          </p:cNvPicPr>
          <p:nvPr/>
        </p:nvPicPr>
        <p:blipFill>
          <a:blip r:embed="rId2"/>
          <a:stretch>
            <a:fillRect/>
          </a:stretch>
        </p:blipFill>
        <p:spPr>
          <a:xfrm>
            <a:off x="548640" y="2237597"/>
            <a:ext cx="6766560" cy="2840007"/>
          </a:xfrm>
          <a:prstGeom prst="rect">
            <a:avLst/>
          </a:prstGeom>
        </p:spPr>
      </p:pic>
      <p:sp>
        <p:nvSpPr>
          <p:cNvPr id="6" name="Shape 2"/>
          <p:cNvSpPr/>
          <p:nvPr/>
        </p:nvSpPr>
        <p:spPr>
          <a:xfrm>
            <a:off x="7726680"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726680"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7</a:t>
            </a:r>
            <a:endParaRPr lang="en-US" sz="2000" dirty="0"/>
          </a:p>
        </p:txBody>
      </p:sp>
      <p:sp>
        <p:nvSpPr>
          <p:cNvPr id="8" name="Text 4"/>
          <p:cNvSpPr txBox="1"/>
          <p:nvPr/>
        </p:nvSpPr>
        <p:spPr>
          <a:xfrm>
            <a:off x="7726680" y="2103120"/>
            <a:ext cx="3913632"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Every discovery call you booked, grouped by day.</a:t>
            </a:r>
            <a:endParaRPr lang="en-US" sz="1700" dirty="0"/>
          </a:p>
        </p:txBody>
      </p:sp>
      <p:sp>
        <p:nvSpPr>
          <p:cNvPr id="9" name="Text 5"/>
          <p:cNvSpPr txBox="1"/>
          <p:nvPr/>
        </p:nvSpPr>
        <p:spPr>
          <a:xfrm>
            <a:off x="7726680" y="2971800"/>
            <a:ext cx="3913632"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Upcoming, Past or All.</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Eastern time with the prospect’s time beside it, the meeting link and the result.</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"To verify" means the time has passed and an admin still needs to record what happened.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Call script</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555695"/>
            <a:ext cx="6766560" cy="4203810"/>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c08-script.png">    </p:cNvPr>
          <p:cNvPicPr>
            <a:picLocks noChangeAspect="1"/>
          </p:cNvPicPr>
          <p:nvPr/>
        </p:nvPicPr>
        <p:blipFill>
          <a:blip r:embed="rId2"/>
          <a:stretch>
            <a:fillRect/>
          </a:stretch>
        </p:blipFill>
        <p:spPr>
          <a:xfrm>
            <a:off x="548640" y="1555695"/>
            <a:ext cx="6766560" cy="4203810"/>
          </a:xfrm>
          <a:prstGeom prst="rect">
            <a:avLst/>
          </a:prstGeom>
        </p:spPr>
      </p:pic>
      <p:sp>
        <p:nvSpPr>
          <p:cNvPr id="6" name="Shape 2"/>
          <p:cNvSpPr/>
          <p:nvPr/>
        </p:nvSpPr>
        <p:spPr>
          <a:xfrm>
            <a:off x="7726680"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726680"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8</a:t>
            </a:r>
            <a:endParaRPr lang="en-US" sz="2000" dirty="0"/>
          </a:p>
        </p:txBody>
      </p:sp>
      <p:sp>
        <p:nvSpPr>
          <p:cNvPr id="8" name="Text 4"/>
          <p:cNvSpPr txBox="1"/>
          <p:nvPr/>
        </p:nvSpPr>
        <p:spPr>
          <a:xfrm>
            <a:off x="7726680" y="2103120"/>
            <a:ext cx="3913632"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Write your script once; it fills itself in.</a:t>
            </a:r>
            <a:endParaRPr lang="en-US" sz="1700" dirty="0"/>
          </a:p>
        </p:txBody>
      </p:sp>
      <p:sp>
        <p:nvSpPr>
          <p:cNvPr id="9" name="Text 5"/>
          <p:cNvSpPr txBox="1"/>
          <p:nvPr/>
        </p:nvSpPr>
        <p:spPr>
          <a:xfrm>
            <a:off x="7726680" y="2971800"/>
            <a:ext cx="3913632"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Use {first_name}, {company}, {category} and {my_name}.</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The preview shows exactly what you’ll say to a real prospect.</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Open it from any prospect with the Script button.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My KPIs</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325880"/>
            <a:ext cx="6238646" cy="4663440"/>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c09-kpis.png">    </p:cNvPr>
          <p:cNvPicPr>
            <a:picLocks noChangeAspect="1"/>
          </p:cNvPicPr>
          <p:nvPr/>
        </p:nvPicPr>
        <p:blipFill>
          <a:blip r:embed="rId2"/>
          <a:stretch>
            <a:fillRect/>
          </a:stretch>
        </p:blipFill>
        <p:spPr>
          <a:xfrm>
            <a:off x="548640" y="1325880"/>
            <a:ext cx="6238646" cy="4663440"/>
          </a:xfrm>
          <a:prstGeom prst="rect">
            <a:avLst/>
          </a:prstGeom>
        </p:spPr>
      </p:pic>
      <p:sp>
        <p:nvSpPr>
          <p:cNvPr id="6" name="Shape 2"/>
          <p:cNvSpPr/>
          <p:nvPr/>
        </p:nvSpPr>
        <p:spPr>
          <a:xfrm>
            <a:off x="7198766"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198766"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9</a:t>
            </a:r>
            <a:endParaRPr lang="en-US" sz="2000" dirty="0"/>
          </a:p>
        </p:txBody>
      </p:sp>
      <p:sp>
        <p:nvSpPr>
          <p:cNvPr id="8" name="Text 4"/>
          <p:cNvSpPr txBox="1"/>
          <p:nvPr/>
        </p:nvSpPr>
        <p:spPr>
          <a:xfrm>
            <a:off x="7198766" y="2103120"/>
            <a:ext cx="4441546"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How you’re doing, against the team average.</a:t>
            </a:r>
            <a:endParaRPr lang="en-US" sz="1700" dirty="0"/>
          </a:p>
        </p:txBody>
      </p:sp>
      <p:sp>
        <p:nvSpPr>
          <p:cNvPr id="9" name="Text 5"/>
          <p:cNvSpPr txBox="1"/>
          <p:nvPr/>
        </p:nvSpPr>
        <p:spPr>
          <a:xfrm>
            <a:off x="7198766" y="2971800"/>
            <a:ext cx="4441546"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Calls, contact rate, discovery calls booked and attendance.</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Green means 10% or more above the team average; amber means below.</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Pick today, this week, this month or your own dates.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My commissions</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2033401"/>
            <a:ext cx="6766560" cy="3248398"/>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c10-commissions.png">    </p:cNvPr>
          <p:cNvPicPr>
            <a:picLocks noChangeAspect="1"/>
          </p:cNvPicPr>
          <p:nvPr/>
        </p:nvPicPr>
        <p:blipFill>
          <a:blip r:embed="rId2"/>
          <a:stretch>
            <a:fillRect/>
          </a:stretch>
        </p:blipFill>
        <p:spPr>
          <a:xfrm>
            <a:off x="548640" y="2033401"/>
            <a:ext cx="6766560" cy="3248398"/>
          </a:xfrm>
          <a:prstGeom prst="rect">
            <a:avLst/>
          </a:prstGeom>
        </p:spPr>
      </p:pic>
      <p:sp>
        <p:nvSpPr>
          <p:cNvPr id="6" name="Shape 2"/>
          <p:cNvSpPr/>
          <p:nvPr/>
        </p:nvSpPr>
        <p:spPr>
          <a:xfrm>
            <a:off x="7726680"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726680"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10</a:t>
            </a:r>
            <a:endParaRPr lang="en-US" sz="2000" dirty="0"/>
          </a:p>
        </p:txBody>
      </p:sp>
      <p:sp>
        <p:nvSpPr>
          <p:cNvPr id="8" name="Text 4"/>
          <p:cNvSpPr txBox="1"/>
          <p:nvPr/>
        </p:nvSpPr>
        <p:spPr>
          <a:xfrm>
            <a:off x="7726680" y="2103120"/>
            <a:ext cx="3913632"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You earn when the prospect actually attends.</a:t>
            </a:r>
            <a:endParaRPr lang="en-US" sz="1700" dirty="0"/>
          </a:p>
        </p:txBody>
      </p:sp>
      <p:sp>
        <p:nvSpPr>
          <p:cNvPr id="9" name="Text 5"/>
          <p:cNvSpPr txBox="1"/>
          <p:nvPr/>
        </p:nvSpPr>
        <p:spPr>
          <a:xfrm>
            <a:off x="7726680" y="2971800"/>
            <a:ext cx="3913632"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Waiting: the discovery call is booked but hasn’t been verified yet.</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Earned: an admin verified that the prospect attended. It will be paid.</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No-show: no commission. The lead comes back to you to follow up.</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Only admins verify. You can’t mark your own calls attended.</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Rules to remember</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920240"/>
            <a:ext cx="3483864" cy="2125980"/>
          </a:xfrm>
          <a:prstGeom prst="roundRect">
            <a:avLst>
              <a:gd name="adj" fmla="val 4301"/>
            </a:avLst>
          </a:prstGeom>
          <a:solidFill>
            <a:srgbClr val="F6F8FA"/>
          </a:solidFill>
          <a:ln w="12700">
            <a:solidFill>
              <a:srgbClr val="E1E5EC"/>
            </a:solidFill>
            <a:prstDash val="solid"/>
          </a:ln>
        </p:spPr>
      </p:sp>
      <p:sp>
        <p:nvSpPr>
          <p:cNvPr id="5" name="Text 2"/>
          <p:cNvSpPr txBox="1"/>
          <p:nvPr/>
        </p:nvSpPr>
        <p:spPr>
          <a:xfrm>
            <a:off x="822960" y="2148840"/>
            <a:ext cx="2935224" cy="411480"/>
          </a:xfrm>
          <a:prstGeom prst="rect">
            <a:avLst/>
          </a:prstGeom>
          <a:noFill/>
          <a:ln/>
        </p:spPr>
        <p:txBody>
          <a:bodyPr wrap="square" lIns="0" tIns="0" rIns="0" bIns="0" rtlCol="0" anchor="ctr"/>
          <a:lstStyle/>
          <a:p>
            <a:pPr indent="0" marL="0">
              <a:buNone/>
            </a:pPr>
            <a:r>
              <a:rPr lang="en-US" sz="1700" b="1" dirty="0">
                <a:solidFill>
                  <a:srgbClr val="237257"/>
                </a:solidFill>
                <a:latin typeface="Calibri" pitchFamily="34" charset="0"/>
                <a:ea typeface="Calibri" pitchFamily="34" charset="-122"/>
                <a:cs typeface="Calibri" pitchFamily="34" charset="-120"/>
              </a:rPr>
              <a:t>Eastern time</a:t>
            </a:r>
            <a:endParaRPr lang="en-US" sz="1700" dirty="0"/>
          </a:p>
        </p:txBody>
      </p:sp>
      <p:sp>
        <p:nvSpPr>
          <p:cNvPr id="6" name="Text 3"/>
          <p:cNvSpPr txBox="1"/>
          <p:nvPr/>
        </p:nvSpPr>
        <p:spPr>
          <a:xfrm>
            <a:off x="822960" y="2606040"/>
            <a:ext cx="2935224" cy="1257300"/>
          </a:xfrm>
          <a:prstGeom prst="rect">
            <a:avLst/>
          </a:prstGeom>
          <a:noFill/>
          <a:ln/>
        </p:spPr>
        <p:txBody>
          <a:bodyPr wrap="square" lIns="0" tIns="0" rIns="0" bIns="0" rtlCol="0" anchor="t"/>
          <a:lstStyle/>
          <a:p>
            <a:pPr indent="0" marL="0">
              <a:buNone/>
            </a:pPr>
            <a:r>
              <a:rPr lang="en-US" sz="1400" dirty="0">
                <a:solidFill>
                  <a:srgbClr val="1A2433"/>
                </a:solidFill>
                <a:latin typeface="Calibri" pitchFamily="34" charset="0"/>
                <a:ea typeface="Calibri" pitchFamily="34" charset="-122"/>
                <a:cs typeface="Calibri" pitchFamily="34" charset="-120"/>
              </a:rPr>
              <a:t>Every date, report and email uses Eastern time. The clocks at the top show ET, CT and PT.</a:t>
            </a:r>
            <a:endParaRPr lang="en-US" sz="1400" dirty="0"/>
          </a:p>
        </p:txBody>
      </p:sp>
      <p:sp>
        <p:nvSpPr>
          <p:cNvPr id="7" name="Shape 4"/>
          <p:cNvSpPr/>
          <p:nvPr/>
        </p:nvSpPr>
        <p:spPr>
          <a:xfrm>
            <a:off x="4352544" y="1920240"/>
            <a:ext cx="3483864" cy="2125980"/>
          </a:xfrm>
          <a:prstGeom prst="roundRect">
            <a:avLst>
              <a:gd name="adj" fmla="val 4301"/>
            </a:avLst>
          </a:prstGeom>
          <a:solidFill>
            <a:srgbClr val="F6F8FA"/>
          </a:solidFill>
          <a:ln w="12700">
            <a:solidFill>
              <a:srgbClr val="E1E5EC"/>
            </a:solidFill>
            <a:prstDash val="solid"/>
          </a:ln>
        </p:spPr>
      </p:sp>
      <p:sp>
        <p:nvSpPr>
          <p:cNvPr id="8" name="Text 5"/>
          <p:cNvSpPr txBox="1"/>
          <p:nvPr/>
        </p:nvSpPr>
        <p:spPr>
          <a:xfrm>
            <a:off x="4626864" y="2148840"/>
            <a:ext cx="2935224" cy="411480"/>
          </a:xfrm>
          <a:prstGeom prst="rect">
            <a:avLst/>
          </a:prstGeom>
          <a:noFill/>
          <a:ln/>
        </p:spPr>
        <p:txBody>
          <a:bodyPr wrap="square" lIns="0" tIns="0" rIns="0" bIns="0" rtlCol="0" anchor="ctr"/>
          <a:lstStyle/>
          <a:p>
            <a:pPr indent="0" marL="0">
              <a:buNone/>
            </a:pPr>
            <a:r>
              <a:rPr lang="en-US" sz="1700" b="1" dirty="0">
                <a:solidFill>
                  <a:srgbClr val="237257"/>
                </a:solidFill>
                <a:latin typeface="Calibri" pitchFamily="34" charset="0"/>
                <a:ea typeface="Calibri" pitchFamily="34" charset="-122"/>
                <a:cs typeface="Calibri" pitchFamily="34" charset="-120"/>
              </a:rPr>
              <a:t>Six tries</a:t>
            </a:r>
            <a:endParaRPr lang="en-US" sz="1700" dirty="0"/>
          </a:p>
        </p:txBody>
      </p:sp>
      <p:sp>
        <p:nvSpPr>
          <p:cNvPr id="9" name="Text 6"/>
          <p:cNvSpPr txBox="1"/>
          <p:nvPr/>
        </p:nvSpPr>
        <p:spPr>
          <a:xfrm>
            <a:off x="4626864" y="2606040"/>
            <a:ext cx="2935224" cy="1257300"/>
          </a:xfrm>
          <a:prstGeom prst="rect">
            <a:avLst/>
          </a:prstGeom>
          <a:noFill/>
          <a:ln/>
        </p:spPr>
        <p:txBody>
          <a:bodyPr wrap="square" lIns="0" tIns="0" rIns="0" bIns="0" rtlCol="0" anchor="t"/>
          <a:lstStyle/>
          <a:p>
            <a:pPr indent="0" marL="0">
              <a:buNone/>
            </a:pPr>
            <a:r>
              <a:rPr lang="en-US" sz="1400" dirty="0">
                <a:solidFill>
                  <a:srgbClr val="1A2433"/>
                </a:solidFill>
                <a:latin typeface="Calibri" pitchFamily="34" charset="0"/>
                <a:ea typeface="Calibri" pitchFamily="34" charset="-122"/>
                <a:cs typeface="Calibri" pitchFamily="34" charset="-120"/>
              </a:rPr>
              <a:t>After six unanswered attempts a lead closes as unreachable. Callbacks and real conversations don’t count.</a:t>
            </a:r>
            <a:endParaRPr lang="en-US" sz="1400" dirty="0"/>
          </a:p>
        </p:txBody>
      </p:sp>
      <p:sp>
        <p:nvSpPr>
          <p:cNvPr id="10" name="Shape 7"/>
          <p:cNvSpPr/>
          <p:nvPr/>
        </p:nvSpPr>
        <p:spPr>
          <a:xfrm>
            <a:off x="8156448" y="1920240"/>
            <a:ext cx="3483864" cy="2125980"/>
          </a:xfrm>
          <a:prstGeom prst="roundRect">
            <a:avLst>
              <a:gd name="adj" fmla="val 4301"/>
            </a:avLst>
          </a:prstGeom>
          <a:solidFill>
            <a:srgbClr val="F6F8FA"/>
          </a:solidFill>
          <a:ln w="12700">
            <a:solidFill>
              <a:srgbClr val="E1E5EC"/>
            </a:solidFill>
            <a:prstDash val="solid"/>
          </a:ln>
        </p:spPr>
      </p:sp>
      <p:sp>
        <p:nvSpPr>
          <p:cNvPr id="11" name="Text 8"/>
          <p:cNvSpPr txBox="1"/>
          <p:nvPr/>
        </p:nvSpPr>
        <p:spPr>
          <a:xfrm>
            <a:off x="8430768" y="2148840"/>
            <a:ext cx="2935224" cy="411480"/>
          </a:xfrm>
          <a:prstGeom prst="rect">
            <a:avLst/>
          </a:prstGeom>
          <a:noFill/>
          <a:ln/>
        </p:spPr>
        <p:txBody>
          <a:bodyPr wrap="square" lIns="0" tIns="0" rIns="0" bIns="0" rtlCol="0" anchor="ctr"/>
          <a:lstStyle/>
          <a:p>
            <a:pPr indent="0" marL="0">
              <a:buNone/>
            </a:pPr>
            <a:r>
              <a:rPr lang="en-US" sz="1700" b="1" dirty="0">
                <a:solidFill>
                  <a:srgbClr val="237257"/>
                </a:solidFill>
                <a:latin typeface="Calibri" pitchFamily="34" charset="0"/>
                <a:ea typeface="Calibri" pitchFamily="34" charset="-122"/>
                <a:cs typeface="Calibri" pitchFamily="34" charset="-120"/>
              </a:rPr>
              <a:t>Notes matter</a:t>
            </a:r>
            <a:endParaRPr lang="en-US" sz="1700" dirty="0"/>
          </a:p>
        </p:txBody>
      </p:sp>
      <p:sp>
        <p:nvSpPr>
          <p:cNvPr id="12" name="Text 9"/>
          <p:cNvSpPr txBox="1"/>
          <p:nvPr/>
        </p:nvSpPr>
        <p:spPr>
          <a:xfrm>
            <a:off x="8430768" y="2606040"/>
            <a:ext cx="2935224" cy="1257300"/>
          </a:xfrm>
          <a:prstGeom prst="rect">
            <a:avLst/>
          </a:prstGeom>
          <a:noFill/>
          <a:ln/>
        </p:spPr>
        <p:txBody>
          <a:bodyPr wrap="square" lIns="0" tIns="0" rIns="0" bIns="0" rtlCol="0" anchor="t"/>
          <a:lstStyle/>
          <a:p>
            <a:pPr indent="0" marL="0">
              <a:buNone/>
            </a:pPr>
            <a:r>
              <a:rPr lang="en-US" sz="1400" dirty="0">
                <a:solidFill>
                  <a:srgbClr val="1A2433"/>
                </a:solidFill>
                <a:latin typeface="Calibri" pitchFamily="34" charset="0"/>
                <a:ea typeface="Calibri" pitchFamily="34" charset="-122"/>
                <a:cs typeface="Calibri" pitchFamily="34" charset="-120"/>
              </a:rPr>
              <a:t>Every call needs a note of at least 10 characters. Write it for the next person who calls.</a:t>
            </a:r>
            <a:endParaRPr lang="en-US" sz="1400" dirty="0"/>
          </a:p>
        </p:txBody>
      </p:sp>
      <p:sp>
        <p:nvSpPr>
          <p:cNvPr id="13" name="Shape 10"/>
          <p:cNvSpPr/>
          <p:nvPr/>
        </p:nvSpPr>
        <p:spPr>
          <a:xfrm>
            <a:off x="548640" y="4320540"/>
            <a:ext cx="3483864" cy="2125980"/>
          </a:xfrm>
          <a:prstGeom prst="roundRect">
            <a:avLst>
              <a:gd name="adj" fmla="val 4301"/>
            </a:avLst>
          </a:prstGeom>
          <a:solidFill>
            <a:srgbClr val="F6F8FA"/>
          </a:solidFill>
          <a:ln w="12700">
            <a:solidFill>
              <a:srgbClr val="E1E5EC"/>
            </a:solidFill>
            <a:prstDash val="solid"/>
          </a:ln>
        </p:spPr>
      </p:sp>
      <p:sp>
        <p:nvSpPr>
          <p:cNvPr id="14" name="Text 11"/>
          <p:cNvSpPr txBox="1"/>
          <p:nvPr/>
        </p:nvSpPr>
        <p:spPr>
          <a:xfrm>
            <a:off x="822960" y="4549140"/>
            <a:ext cx="2935224" cy="411480"/>
          </a:xfrm>
          <a:prstGeom prst="rect">
            <a:avLst/>
          </a:prstGeom>
          <a:noFill/>
          <a:ln/>
        </p:spPr>
        <p:txBody>
          <a:bodyPr wrap="square" lIns="0" tIns="0" rIns="0" bIns="0" rtlCol="0" anchor="ctr"/>
          <a:lstStyle/>
          <a:p>
            <a:pPr indent="0" marL="0">
              <a:buNone/>
            </a:pPr>
            <a:r>
              <a:rPr lang="en-US" sz="1700" b="1" dirty="0">
                <a:solidFill>
                  <a:srgbClr val="237257"/>
                </a:solidFill>
                <a:latin typeface="Calibri" pitchFamily="34" charset="0"/>
                <a:ea typeface="Calibri" pitchFamily="34" charset="-122"/>
                <a:cs typeface="Calibri" pitchFamily="34" charset="-120"/>
              </a:rPr>
              <a:t>Do not call</a:t>
            </a:r>
            <a:endParaRPr lang="en-US" sz="1700" dirty="0"/>
          </a:p>
        </p:txBody>
      </p:sp>
      <p:sp>
        <p:nvSpPr>
          <p:cNvPr id="15" name="Text 12"/>
          <p:cNvSpPr txBox="1"/>
          <p:nvPr/>
        </p:nvSpPr>
        <p:spPr>
          <a:xfrm>
            <a:off x="822960" y="5006340"/>
            <a:ext cx="2935224" cy="1257300"/>
          </a:xfrm>
          <a:prstGeom prst="rect">
            <a:avLst/>
          </a:prstGeom>
          <a:noFill/>
          <a:ln/>
        </p:spPr>
        <p:txBody>
          <a:bodyPr wrap="square" lIns="0" tIns="0" rIns="0" bIns="0" rtlCol="0" anchor="t"/>
          <a:lstStyle/>
          <a:p>
            <a:pPr indent="0" marL="0">
              <a:buNone/>
            </a:pPr>
            <a:r>
              <a:rPr lang="en-US" sz="1400" dirty="0">
                <a:solidFill>
                  <a:srgbClr val="1A2433"/>
                </a:solidFill>
                <a:latin typeface="Calibri" pitchFamily="34" charset="0"/>
                <a:ea typeface="Calibri" pitchFamily="34" charset="-122"/>
                <a:cs typeface="Calibri" pitchFamily="34" charset="-120"/>
              </a:rPr>
              <a:t>If a prospect asks not to be called, log "Do not call". They’re never called or imported again.</a:t>
            </a:r>
            <a:endParaRPr lang="en-US" sz="1400" dirty="0"/>
          </a:p>
        </p:txBody>
      </p:sp>
      <p:sp>
        <p:nvSpPr>
          <p:cNvPr id="16" name="Shape 13"/>
          <p:cNvSpPr/>
          <p:nvPr/>
        </p:nvSpPr>
        <p:spPr>
          <a:xfrm>
            <a:off x="4352544" y="4320540"/>
            <a:ext cx="3483864" cy="2125980"/>
          </a:xfrm>
          <a:prstGeom prst="roundRect">
            <a:avLst>
              <a:gd name="adj" fmla="val 4301"/>
            </a:avLst>
          </a:prstGeom>
          <a:solidFill>
            <a:srgbClr val="F6F8FA"/>
          </a:solidFill>
          <a:ln w="12700">
            <a:solidFill>
              <a:srgbClr val="E1E5EC"/>
            </a:solidFill>
            <a:prstDash val="solid"/>
          </a:ln>
        </p:spPr>
      </p:sp>
      <p:sp>
        <p:nvSpPr>
          <p:cNvPr id="17" name="Text 14"/>
          <p:cNvSpPr txBox="1"/>
          <p:nvPr/>
        </p:nvSpPr>
        <p:spPr>
          <a:xfrm>
            <a:off x="4626864" y="4549140"/>
            <a:ext cx="2935224" cy="411480"/>
          </a:xfrm>
          <a:prstGeom prst="rect">
            <a:avLst/>
          </a:prstGeom>
          <a:noFill/>
          <a:ln/>
        </p:spPr>
        <p:txBody>
          <a:bodyPr wrap="square" lIns="0" tIns="0" rIns="0" bIns="0" rtlCol="0" anchor="ctr"/>
          <a:lstStyle/>
          <a:p>
            <a:pPr indent="0" marL="0">
              <a:buNone/>
            </a:pPr>
            <a:r>
              <a:rPr lang="en-US" sz="1700" b="1" dirty="0">
                <a:solidFill>
                  <a:srgbClr val="237257"/>
                </a:solidFill>
                <a:latin typeface="Calibri" pitchFamily="34" charset="0"/>
                <a:ea typeface="Calibri" pitchFamily="34" charset="-122"/>
                <a:cs typeface="Calibri" pitchFamily="34" charset="-120"/>
              </a:rPr>
              <a:t>Book in their time</a:t>
            </a:r>
            <a:endParaRPr lang="en-US" sz="1700" dirty="0"/>
          </a:p>
        </p:txBody>
      </p:sp>
      <p:sp>
        <p:nvSpPr>
          <p:cNvPr id="18" name="Text 15"/>
          <p:cNvSpPr txBox="1"/>
          <p:nvPr/>
        </p:nvSpPr>
        <p:spPr>
          <a:xfrm>
            <a:off x="4626864" y="5006340"/>
            <a:ext cx="2935224" cy="1257300"/>
          </a:xfrm>
          <a:prstGeom prst="rect">
            <a:avLst/>
          </a:prstGeom>
          <a:noFill/>
          <a:ln/>
        </p:spPr>
        <p:txBody>
          <a:bodyPr wrap="square" lIns="0" tIns="0" rIns="0" bIns="0" rtlCol="0" anchor="t"/>
          <a:lstStyle/>
          <a:p>
            <a:pPr indent="0" marL="0">
              <a:buNone/>
            </a:pPr>
            <a:r>
              <a:rPr lang="en-US" sz="1400" dirty="0">
                <a:solidFill>
                  <a:srgbClr val="1A2433"/>
                </a:solidFill>
                <a:latin typeface="Calibri" pitchFamily="34" charset="0"/>
                <a:ea typeface="Calibri" pitchFamily="34" charset="-122"/>
                <a:cs typeface="Calibri" pitchFamily="34" charset="-120"/>
              </a:rPr>
              <a:t>Enter the discovery call in the prospect’s time zone. The screen shows both times before you save.</a:t>
            </a:r>
            <a:endParaRPr lang="en-US" sz="1400" dirty="0"/>
          </a:p>
        </p:txBody>
      </p:sp>
      <p:sp>
        <p:nvSpPr>
          <p:cNvPr id="19" name="Shape 16"/>
          <p:cNvSpPr/>
          <p:nvPr/>
        </p:nvSpPr>
        <p:spPr>
          <a:xfrm>
            <a:off x="8156448" y="4320540"/>
            <a:ext cx="3483864" cy="2125980"/>
          </a:xfrm>
          <a:prstGeom prst="roundRect">
            <a:avLst>
              <a:gd name="adj" fmla="val 4301"/>
            </a:avLst>
          </a:prstGeom>
          <a:solidFill>
            <a:srgbClr val="F6F8FA"/>
          </a:solidFill>
          <a:ln w="12700">
            <a:solidFill>
              <a:srgbClr val="E1E5EC"/>
            </a:solidFill>
            <a:prstDash val="solid"/>
          </a:ln>
        </p:spPr>
      </p:sp>
      <p:sp>
        <p:nvSpPr>
          <p:cNvPr id="20" name="Text 17"/>
          <p:cNvSpPr txBox="1"/>
          <p:nvPr/>
        </p:nvSpPr>
        <p:spPr>
          <a:xfrm>
            <a:off x="8430768" y="4549140"/>
            <a:ext cx="2935224" cy="411480"/>
          </a:xfrm>
          <a:prstGeom prst="rect">
            <a:avLst/>
          </a:prstGeom>
          <a:noFill/>
          <a:ln/>
        </p:spPr>
        <p:txBody>
          <a:bodyPr wrap="square" lIns="0" tIns="0" rIns="0" bIns="0" rtlCol="0" anchor="ctr"/>
          <a:lstStyle/>
          <a:p>
            <a:pPr indent="0" marL="0">
              <a:buNone/>
            </a:pPr>
            <a:r>
              <a:rPr lang="en-US" sz="1700" b="1" dirty="0">
                <a:solidFill>
                  <a:srgbClr val="237257"/>
                </a:solidFill>
                <a:latin typeface="Calibri" pitchFamily="34" charset="0"/>
                <a:ea typeface="Calibri" pitchFamily="34" charset="-122"/>
                <a:cs typeface="Calibri" pitchFamily="34" charset="-120"/>
              </a:rPr>
              <a:t>Admins verify</a:t>
            </a:r>
            <a:endParaRPr lang="en-US" sz="1700" dirty="0"/>
          </a:p>
        </p:txBody>
      </p:sp>
      <p:sp>
        <p:nvSpPr>
          <p:cNvPr id="21" name="Text 18"/>
          <p:cNvSpPr txBox="1"/>
          <p:nvPr/>
        </p:nvSpPr>
        <p:spPr>
          <a:xfrm>
            <a:off x="8430768" y="5006340"/>
            <a:ext cx="2935224" cy="1257300"/>
          </a:xfrm>
          <a:prstGeom prst="rect">
            <a:avLst/>
          </a:prstGeom>
          <a:noFill/>
          <a:ln/>
        </p:spPr>
        <p:txBody>
          <a:bodyPr wrap="square" lIns="0" tIns="0" rIns="0" bIns="0" rtlCol="0" anchor="t"/>
          <a:lstStyle/>
          <a:p>
            <a:pPr indent="0" marL="0">
              <a:buNone/>
            </a:pPr>
            <a:r>
              <a:rPr lang="en-US" sz="1400" dirty="0">
                <a:solidFill>
                  <a:srgbClr val="1A2433"/>
                </a:solidFill>
                <a:latin typeface="Calibri" pitchFamily="34" charset="0"/>
                <a:ea typeface="Calibri" pitchFamily="34" charset="-122"/>
                <a:cs typeface="Calibri" pitchFamily="34" charset="-120"/>
              </a:rPr>
              <a:t>Only an admin records whether the discovery call happened. That’s what makes your commission payable.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3233A"/>
        </a:solidFill>
      </p:bgPr>
    </p:bg>
    <p:spTree>
      <p:nvGrpSpPr>
        <p:cNvPr id="1" name=""/>
        <p:cNvGrpSpPr/>
        <p:nvPr/>
      </p:nvGrpSpPr>
      <p:grpSpPr>
        <a:xfrm>
          <a:off x="0" y="0"/>
          <a:ext cx="0" cy="0"/>
          <a:chOff x="0" y="0"/>
          <a:chExt cx="0" cy="0"/>
        </a:xfrm>
      </p:grpSpPr>
      <p:pic>
        <p:nvPicPr>
          <p:cNvPr id="2" name="Image 0" descr="/home/claude/decks/logo-white.png">    </p:cNvPr>
          <p:cNvPicPr>
            <a:picLocks noChangeAspect="1"/>
          </p:cNvPicPr>
          <p:nvPr/>
        </p:nvPicPr>
        <p:blipFill>
          <a:blip r:embed="rId1"/>
          <a:stretch>
            <a:fillRect/>
          </a:stretch>
        </p:blipFill>
        <p:spPr>
          <a:xfrm>
            <a:off x="640080" y="594360"/>
            <a:ext cx="2560320" cy="398678"/>
          </a:xfrm>
          <a:prstGeom prst="rect">
            <a:avLst/>
          </a:prstGeom>
        </p:spPr>
      </p:pic>
      <p:sp>
        <p:nvSpPr>
          <p:cNvPr id="3" name="Text 0"/>
          <p:cNvSpPr txBox="1"/>
          <p:nvPr/>
        </p:nvSpPr>
        <p:spPr>
          <a:xfrm>
            <a:off x="640080" y="1737360"/>
            <a:ext cx="10058400" cy="91440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Questions?</a:t>
            </a:r>
            <a:endParaRPr lang="en-US" sz="4000" dirty="0"/>
          </a:p>
        </p:txBody>
      </p:sp>
      <p:sp>
        <p:nvSpPr>
          <p:cNvPr id="4" name="Text 1"/>
          <p:cNvSpPr txBox="1"/>
          <p:nvPr/>
        </p:nvSpPr>
        <p:spPr>
          <a:xfrm>
            <a:off x="640080" y="2926080"/>
            <a:ext cx="10515600" cy="2377440"/>
          </a:xfrm>
          <a:prstGeom prst="rect">
            <a:avLst/>
          </a:prstGeom>
          <a:noFill/>
          <a:ln/>
        </p:spPr>
        <p:txBody>
          <a:bodyPr wrap="square" lIns="0" tIns="0" rIns="0" bIns="0" rtlCol="0" anchor="t"/>
          <a:lstStyle/>
          <a:p>
            <a:pPr indent="0" marL="0">
              <a:spcAft>
                <a:spcPts val="1200"/>
              </a:spcAft>
              <a:buNone/>
            </a:pPr>
            <a:r>
              <a:rPr lang="en-US" sz="1800" b="1" dirty="0">
                <a:solidFill>
                  <a:srgbClr val="7CD3B2"/>
                </a:solidFill>
                <a:latin typeface="Calibri" pitchFamily="34" charset="0"/>
                <a:ea typeface="Calibri" pitchFamily="34" charset="-122"/>
                <a:cs typeface="Calibri" pitchFamily="34" charset="-120"/>
              </a:rPr>
              <a:t>Your admin</a:t>
            </a:r>
            <a:pPr indent="0" marL="0">
              <a:spcAft>
                <a:spcPts val="1200"/>
              </a:spcAft>
              <a:buNone/>
            </a:pPr>
            <a:r>
              <a:rPr lang="en-US" sz="1800" dirty="0">
                <a:solidFill>
                  <a:srgbClr val="FFFFFF"/>
                </a:solidFill>
                <a:latin typeface="Calibri" pitchFamily="34" charset="0"/>
                <a:ea typeface="Calibri" pitchFamily="34" charset="-122"/>
                <a:cs typeface="Calibri" pitchFamily="34" charset="-120"/>
              </a:rPr>
              <a:t>  for accounts, passwords and anything that looks wrong.</a:t>
            </a:r>
            <a:endParaRPr lang="en-US" sz="1800" dirty="0"/>
          </a:p>
          <a:p>
            <a:pPr indent="0" marL="0">
              <a:spcAft>
                <a:spcPts val="1200"/>
              </a:spcAft>
              <a:buNone/>
            </a:pPr>
            <a:r>
              <a:rPr lang="en-US" sz="1800" b="1" dirty="0">
                <a:solidFill>
                  <a:srgbClr val="7CD3B2"/>
                </a:solidFill>
                <a:latin typeface="Calibri" pitchFamily="34" charset="0"/>
                <a:ea typeface="Calibri" pitchFamily="34" charset="-122"/>
                <a:cs typeface="Calibri" pitchFamily="34" charset="-120"/>
              </a:rPr>
              <a:t>Help page</a:t>
            </a:r>
            <a:pPr indent="0" marL="0">
              <a:spcAft>
                <a:spcPts val="1200"/>
              </a:spcAft>
              <a:buNone/>
            </a:pPr>
            <a:r>
              <a:rPr lang="en-US" sz="1800" dirty="0">
                <a:solidFill>
                  <a:srgbClr val="FFFFFF"/>
                </a:solidFill>
                <a:latin typeface="Calibri" pitchFamily="34" charset="0"/>
                <a:ea typeface="Calibri" pitchFamily="34" charset="-122"/>
                <a:cs typeface="Calibri" pitchFamily="34" charset="-120"/>
              </a:rPr>
              <a:t>  www.accuprimeflow.com/help.html</a:t>
            </a:r>
            <a:endParaRPr lang="en-US" sz="1800" dirty="0"/>
          </a:p>
          <a:p>
            <a:pPr indent="0" marL="0">
              <a:spcAft>
                <a:spcPts val="1200"/>
              </a:spcAft>
              <a:buNone/>
            </a:pPr>
            <a:r>
              <a:rPr lang="en-US" sz="1800" b="1" dirty="0">
                <a:solidFill>
                  <a:srgbClr val="7CD3B2"/>
                </a:solidFill>
                <a:latin typeface="Calibri" pitchFamily="34" charset="0"/>
                <a:ea typeface="Calibri" pitchFamily="34" charset="-122"/>
                <a:cs typeface="Calibri" pitchFamily="34" charset="-120"/>
              </a:rPr>
              <a:t>Build number</a:t>
            </a:r>
            <a:pPr indent="0" marL="0">
              <a:spcAft>
                <a:spcPts val="1200"/>
              </a:spcAft>
              <a:buNone/>
            </a:pPr>
            <a:r>
              <a:rPr lang="en-US" sz="1800" dirty="0">
                <a:solidFill>
                  <a:srgbClr val="FFFFFF"/>
                </a:solidFill>
                <a:latin typeface="Calibri" pitchFamily="34" charset="0"/>
                <a:ea typeface="Calibri" pitchFamily="34" charset="-122"/>
                <a:cs typeface="Calibri" pitchFamily="34" charset="-120"/>
              </a:rPr>
              <a:t>  in your account menu. Include it when you report a problem.</a:t>
            </a:r>
            <a:endParaRPr lang="en-US" sz="1800" dirty="0"/>
          </a:p>
        </p:txBody>
      </p:sp>
      <p:sp>
        <p:nvSpPr>
          <p:cNvPr id="5" name="Text 2"/>
          <p:cNvSpPr txBox="1"/>
          <p:nvPr/>
        </p:nvSpPr>
        <p:spPr>
          <a:xfrm>
            <a:off x="640080" y="6035040"/>
            <a:ext cx="7315200" cy="320040"/>
          </a:xfrm>
          <a:prstGeom prst="rect">
            <a:avLst/>
          </a:prstGeom>
          <a:noFill/>
          <a:ln/>
        </p:spPr>
        <p:txBody>
          <a:bodyPr wrap="square" lIns="0" tIns="0" rIns="0" bIns="0" rtlCol="0" anchor="ctr"/>
          <a:lstStyle/>
          <a:p>
            <a:pPr indent="0" marL="0">
              <a:buNone/>
            </a:pPr>
            <a:r>
              <a:rPr lang="en-US" sz="1200" dirty="0">
                <a:solidFill>
                  <a:srgbClr val="9FB0C6"/>
                </a:solidFill>
                <a:latin typeface="Calibri" pitchFamily="34" charset="0"/>
                <a:ea typeface="Calibri" pitchFamily="34" charset="-122"/>
                <a:cs typeface="Calibri" pitchFamily="34" charset="-120"/>
              </a:rPr>
              <a:t>© 2026 Accuprime Financials LLC, Chicago</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Accuprime Financials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AccuprimeFlow for cold callers</dc:title>
  <dc:subject>PptxGenJS Presentation</dc:subject>
  <dc:creator>Accuprime Financials LLC</dc:creator>
  <cp:lastModifiedBy>Accuprime Financials LLC</cp:lastModifiedBy>
  <cp:revision>1</cp:revision>
  <dcterms:created xsi:type="dcterms:W3CDTF">2026-09-25T22:28:53Z</dcterms:created>
  <dcterms:modified xsi:type="dcterms:W3CDTF">2026-09-25T22:28:53Z</dcterms:modified>
</cp:coreProperties>
</file>