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AccuprimeFlow for marketing. How to import lead lists, assign them to callers and see which lists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Marketing owns the first two steps: bringing leads in cleanly and getting them to the right callers. Callers call and book. Admins verify discovery calls; marketing doesn’t verify.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Import a lead list. Choose an Excel or CSV file, then check the columns. AccuprimeFlow finds the header row and matches most columns for you. Pick the sheet, name the batch, set the source (for example Apollo). Choose the default category; industry spellings are remembered for next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the preview. Click "Check file" and read the counts before importing. Ready: will be imported. Flagged: will be imported, with a note (shared phone line, international number). Duplicates and skipped rows are not imported. Download the list to see why.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Import. Confirm, and the list goes in as one batch. The confirmation shows the totals by category. Large files import in parts automatically, with progress shown. The batch appears under Recent imports.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rules protect the callers from calling the same person twice and keep do-not-call requests respected.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Assign leads. New leads wait in the pool until you hand them out. Team load shows each caller’s open leads, callbacks and discovery calls. Filter by batch, category, fit or time zone. Leads waiting a day or more are highlighted.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Assign or split. Select leads, then give them to one caller or split them evenly. Tick a page, or "Select all matching" for thousands at once. "Split evenly" deals them across the callers you choose. Reassigning keeps each lead’s full call history.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List performance. Which lists, sources and categories turn into clients. By batch, category or source. Called, reached, booked, attended and won for each list. Green and amber mark lists doing better or worse than average.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Appointments. Every discovery call the team has booked. Upcoming or past, grouped by day, with the caller and the result. Filter by caller. Recording what happened is done by an admin in Verification.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commissions. If you earn a team commission, it shows here. Waiting: a discovery call is booked but not yet verified. Earned: an admin verified that the prospect attended, or the deal was won. No-show: nothing is earned for that call. Your commission is set by an admin when your account is created.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Marketing can import, assign and report. Only admins verify discovery calls and pay commissions.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3233A"/>
        </a:solidFill>
      </p:bgPr>
    </p:bg>
    <p:spTree>
      <p:nvGrpSpPr>
        <p:cNvPr id="1" name=""/>
        <p:cNvGrpSpPr/>
        <p:nvPr/>
      </p:nvGrpSpPr>
      <p:grpSpPr>
        <a:xfrm>
          <a:off x="0" y="0"/>
          <a:ext cx="0" cy="0"/>
          <a:chOff x="0" y="0"/>
          <a:chExt cx="0" cy="0"/>
        </a:xfrm>
      </p:grpSpPr>
      <p:pic>
        <p:nvPicPr>
          <p:cNvPr id="2" name="Image 0" descr="/home/claude/decks/logo-white.png">    </p:cNvPr>
          <p:cNvPicPr>
            <a:picLocks noChangeAspect="1"/>
          </p:cNvPicPr>
          <p:nvPr/>
        </p:nvPicPr>
        <p:blipFill>
          <a:blip r:embed="rId1"/>
          <a:stretch>
            <a:fillRect/>
          </a:stretch>
        </p:blipFill>
        <p:spPr>
          <a:xfrm>
            <a:off x="640080" y="594360"/>
            <a:ext cx="3108960" cy="484109"/>
          </a:xfrm>
          <a:prstGeom prst="rect">
            <a:avLst/>
          </a:prstGeom>
        </p:spPr>
      </p:pic>
      <p:sp>
        <p:nvSpPr>
          <p:cNvPr id="3" name="Text 0"/>
          <p:cNvSpPr txBox="1"/>
          <p:nvPr/>
        </p:nvSpPr>
        <p:spPr>
          <a:xfrm>
            <a:off x="640080" y="2148840"/>
            <a:ext cx="8686800" cy="1371600"/>
          </a:xfrm>
          <a:prstGeom prst="rect">
            <a:avLst/>
          </a:prstGeom>
          <a:noFill/>
          <a:ln/>
        </p:spPr>
        <p:txBody>
          <a:bodyPr wrap="square" lIns="0" tIns="0" rIns="0" bIns="0" rtlCol="0" anchor="t"/>
          <a:lstStyle/>
          <a:p>
            <a:pPr indent="0" marL="0">
              <a:buNone/>
            </a:pPr>
            <a:r>
              <a:rPr lang="en-US" sz="4600" b="1" dirty="0">
                <a:solidFill>
                  <a:srgbClr val="FFFFFF"/>
                </a:solidFill>
                <a:latin typeface="Calibri" pitchFamily="34" charset="0"/>
                <a:ea typeface="Calibri" pitchFamily="34" charset="-122"/>
                <a:cs typeface="Calibri" pitchFamily="34" charset="-120"/>
              </a:rPr>
              <a:t>AccuprimeFlow for marketing</a:t>
            </a:r>
            <a:endParaRPr lang="en-US" sz="4600" dirty="0"/>
          </a:p>
        </p:txBody>
      </p:sp>
      <p:sp>
        <p:nvSpPr>
          <p:cNvPr id="4" name="Text 1"/>
          <p:cNvSpPr txBox="1"/>
          <p:nvPr/>
        </p:nvSpPr>
        <p:spPr>
          <a:xfrm>
            <a:off x="640080" y="3566160"/>
            <a:ext cx="7498080" cy="1005840"/>
          </a:xfrm>
          <a:prstGeom prst="rect">
            <a:avLst/>
          </a:prstGeom>
          <a:noFill/>
          <a:ln/>
        </p:spPr>
        <p:txBody>
          <a:bodyPr wrap="square" lIns="0" tIns="0" rIns="0" bIns="0" rtlCol="0" anchor="t"/>
          <a:lstStyle/>
          <a:p>
            <a:pPr indent="0" marL="0">
              <a:buNone/>
            </a:pPr>
            <a:r>
              <a:rPr lang="en-US" sz="2000" dirty="0">
                <a:solidFill>
                  <a:srgbClr val="C9D3E0"/>
                </a:solidFill>
                <a:latin typeface="Calibri" pitchFamily="34" charset="0"/>
                <a:ea typeface="Calibri" pitchFamily="34" charset="-122"/>
                <a:cs typeface="Calibri" pitchFamily="34" charset="-120"/>
              </a:rPr>
              <a:t>How to import lead lists, assign them to callers and see which lists work.</a:t>
            </a:r>
            <a:endParaRPr lang="en-US" sz="2000" dirty="0"/>
          </a:p>
        </p:txBody>
      </p:sp>
      <p:sp>
        <p:nvSpPr>
          <p:cNvPr id="5" name="Text 2"/>
          <p:cNvSpPr txBox="1"/>
          <p:nvPr/>
        </p:nvSpPr>
        <p:spPr>
          <a:xfrm>
            <a:off x="640080" y="5806440"/>
            <a:ext cx="7315200" cy="365760"/>
          </a:xfrm>
          <a:prstGeom prst="rect">
            <a:avLst/>
          </a:prstGeom>
          <a:noFill/>
          <a:ln/>
        </p:spPr>
        <p:txBody>
          <a:bodyPr wrap="square" lIns="0" tIns="0" rIns="0" bIns="0" rtlCol="0" anchor="ctr"/>
          <a:lstStyle/>
          <a:p>
            <a:pPr indent="0" marL="0">
              <a:buNone/>
            </a:pPr>
            <a:r>
              <a:rPr lang="en-US" sz="1400" b="1" dirty="0">
                <a:solidFill>
                  <a:srgbClr val="7CD3B2"/>
                </a:solidFill>
                <a:latin typeface="Calibri" pitchFamily="34" charset="0"/>
                <a:ea typeface="Calibri" pitchFamily="34" charset="-122"/>
                <a:cs typeface="Calibri" pitchFamily="34" charset="-120"/>
              </a:rPr>
              <a:t>For: </a:t>
            </a:r>
            <a:pPr indent="0" marL="0">
              <a:buNone/>
            </a:pPr>
            <a:r>
              <a:rPr lang="en-US" sz="1400" dirty="0">
                <a:solidFill>
                  <a:srgbClr val="C9D3E0"/>
                </a:solidFill>
                <a:latin typeface="Calibri" pitchFamily="34" charset="0"/>
                <a:ea typeface="Calibri" pitchFamily="34" charset="-122"/>
                <a:cs typeface="Calibri" pitchFamily="34" charset="-120"/>
              </a:rPr>
              <a:t>Marketing</a:t>
            </a:r>
            <a:endParaRPr lang="en-US" sz="1400" dirty="0"/>
          </a:p>
        </p:txBody>
      </p:sp>
      <p:sp>
        <p:nvSpPr>
          <p:cNvPr id="6" name="Text 3"/>
          <p:cNvSpPr txBox="1"/>
          <p:nvPr/>
        </p:nvSpPr>
        <p:spPr>
          <a:xfrm>
            <a:off x="7863840" y="5806440"/>
            <a:ext cx="3657600" cy="365760"/>
          </a:xfrm>
          <a:prstGeom prst="rect">
            <a:avLst/>
          </a:prstGeom>
          <a:noFill/>
          <a:ln/>
        </p:spPr>
        <p:txBody>
          <a:bodyPr wrap="square" lIns="0" tIns="0" rIns="0" bIns="0" rtlCol="0" anchor="ctr"/>
          <a:lstStyle/>
          <a:p>
            <a:pPr algn="r" indent="0" marL="0">
              <a:buNone/>
            </a:pPr>
            <a:r>
              <a:rPr lang="en-US" sz="1400" dirty="0">
                <a:solidFill>
                  <a:srgbClr val="C9D3E0"/>
                </a:solidFill>
                <a:latin typeface="Calibri" pitchFamily="34" charset="0"/>
                <a:ea typeface="Calibri" pitchFamily="34" charset="-122"/>
                <a:cs typeface="Calibri" pitchFamily="34" charset="-120"/>
              </a:rPr>
              <a:t>www.accuprimeflow.com</a:t>
            </a:r>
            <a:endParaRPr lang="en-US" sz="1400" dirty="0"/>
          </a:p>
        </p:txBody>
      </p:sp>
      <p:pic>
        <p:nvPicPr>
          <p:cNvPr id="7" name="Image 1" descr="/home/claude/decks/mark.png">    </p:cNvPr>
          <p:cNvPicPr>
            <a:picLocks noChangeAspect="1"/>
          </p:cNvPicPr>
          <p:nvPr/>
        </p:nvPicPr>
        <p:blipFill>
          <a:blip r:embed="rId2"/>
          <a:stretch>
            <a:fillRect/>
          </a:stretch>
        </p:blipFill>
        <p:spPr>
          <a:xfrm>
            <a:off x="8412480" y="822960"/>
            <a:ext cx="3291840" cy="201076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9509760" cy="731520"/>
          </a:xfrm>
          <a:prstGeom prst="rect">
            <a:avLst/>
          </a:prstGeom>
          <a:noFill/>
          <a:ln/>
        </p:spPr>
        <p:txBody>
          <a:bodyPr wrap="square" lIns="0" tIns="0" rIns="0" bIns="0" rtlCol="0" anchor="ctr"/>
          <a:lstStyle/>
          <a:p>
            <a:pPr indent="0" marL="0">
              <a:buNone/>
            </a:pPr>
            <a:r>
              <a:rPr lang="en-US" sz="3200" b="1" dirty="0">
                <a:solidFill>
                  <a:srgbClr val="1A2433"/>
                </a:solidFill>
                <a:latin typeface="Calibri" pitchFamily="34" charset="0"/>
                <a:ea typeface="Calibri" pitchFamily="34" charset="-122"/>
                <a:cs typeface="Calibri" pitchFamily="34" charset="-120"/>
              </a:rPr>
              <a:t>How a lead moves through AccuprimeFlow</a:t>
            </a:r>
            <a:endParaRPr lang="en-US" sz="3200" dirty="0"/>
          </a:p>
        </p:txBody>
      </p:sp>
      <p:pic>
        <p:nvPicPr>
          <p:cNvPr id="3" name="Image 0" descr="/home/claude/decks/logo.png">    </p:cNvPr>
          <p:cNvPicPr>
            <a:picLocks noChangeAspect="1"/>
          </p:cNvPicPr>
          <p:nvPr/>
        </p:nvPicPr>
        <p:blipFill>
          <a:blip r:embed="rId1"/>
          <a:stretch>
            <a:fillRect/>
          </a:stretch>
        </p:blipFill>
        <p:spPr>
          <a:xfrm>
            <a:off x="10104120" y="566928"/>
            <a:ext cx="1554480" cy="242055"/>
          </a:xfrm>
          <a:prstGeom prst="rect">
            <a:avLst/>
          </a:prstGeom>
        </p:spPr>
      </p:pic>
      <p:sp>
        <p:nvSpPr>
          <p:cNvPr id="4" name="Text 1"/>
          <p:cNvSpPr txBox="1"/>
          <p:nvPr/>
        </p:nvSpPr>
        <p:spPr>
          <a:xfrm>
            <a:off x="548640" y="1188720"/>
            <a:ext cx="10515600" cy="548640"/>
          </a:xfrm>
          <a:prstGeom prst="rect">
            <a:avLst/>
          </a:prstGeom>
          <a:noFill/>
          <a:ln/>
        </p:spPr>
        <p:txBody>
          <a:bodyPr wrap="square" lIns="0" tIns="0" rIns="0" bIns="0" rtlCol="0" anchor="ctr"/>
          <a:lstStyle/>
          <a:p>
            <a:pPr indent="0" marL="0">
              <a:buNone/>
            </a:pPr>
            <a:r>
              <a:rPr lang="en-US" sz="1700" dirty="0">
                <a:solidFill>
                  <a:srgbClr val="5B6778"/>
                </a:solidFill>
                <a:latin typeface="Calibri" pitchFamily="34" charset="0"/>
                <a:ea typeface="Calibri" pitchFamily="34" charset="-122"/>
                <a:cs typeface="Calibri" pitchFamily="34" charset="-120"/>
              </a:rPr>
              <a:t>Your part is the start of the journey, and knowing which lists turn into clients.</a:t>
            </a:r>
            <a:endParaRPr lang="en-US" sz="1700" dirty="0"/>
          </a:p>
        </p:txBody>
      </p:sp>
      <p:sp>
        <p:nvSpPr>
          <p:cNvPr id="5" name="Shape 2"/>
          <p:cNvSpPr/>
          <p:nvPr/>
        </p:nvSpPr>
        <p:spPr>
          <a:xfrm>
            <a:off x="548640" y="2103120"/>
            <a:ext cx="1635252" cy="2743200"/>
          </a:xfrm>
          <a:prstGeom prst="roundRect">
            <a:avLst>
              <a:gd name="adj" fmla="val 6710"/>
            </a:avLst>
          </a:prstGeom>
          <a:solidFill>
            <a:srgbClr val="EEF6F2"/>
          </a:solidFill>
          <a:ln w="25400">
            <a:solidFill>
              <a:srgbClr val="2E8B6E"/>
            </a:solidFill>
            <a:prstDash val="solid"/>
          </a:ln>
        </p:spPr>
      </p:sp>
      <p:sp>
        <p:nvSpPr>
          <p:cNvPr id="6" name="Shape 3"/>
          <p:cNvSpPr/>
          <p:nvPr/>
        </p:nvSpPr>
        <p:spPr>
          <a:xfrm>
            <a:off x="777240" y="2331720"/>
            <a:ext cx="512064" cy="512064"/>
          </a:xfrm>
          <a:prstGeom prst="ellipse">
            <a:avLst/>
          </a:prstGeom>
          <a:solidFill>
            <a:srgbClr val="2E8B6E"/>
          </a:solidFill>
          <a:ln w="12700">
            <a:solidFill>
              <a:srgbClr val="2E8B6E"/>
            </a:solidFill>
            <a:prstDash val="solid"/>
          </a:ln>
        </p:spPr>
      </p:sp>
      <p:sp>
        <p:nvSpPr>
          <p:cNvPr id="7" name="Text 4"/>
          <p:cNvSpPr txBox="1"/>
          <p:nvPr/>
        </p:nvSpPr>
        <p:spPr>
          <a:xfrm>
            <a:off x="777240" y="2331720"/>
            <a:ext cx="512064" cy="512064"/>
          </a:xfrm>
          <a:prstGeom prst="rect">
            <a:avLst/>
          </a:prstGeom>
          <a:noFill/>
          <a:ln/>
        </p:spPr>
        <p:txBody>
          <a:bodyPr wrap="square" lIns="0" tIns="0" rIns="0" bIns="0" rtlCol="0" anchor="ctr"/>
          <a:lstStyle/>
          <a:p>
            <a:pPr algn="ctr" indent="0" marL="0">
              <a:buNone/>
            </a:pPr>
            <a:r>
              <a:rPr lang="en-US" sz="1700" b="1" dirty="0">
                <a:solidFill>
                  <a:srgbClr val="FFFFFF"/>
                </a:solidFill>
                <a:latin typeface="Calibri" pitchFamily="34" charset="0"/>
                <a:ea typeface="Calibri" pitchFamily="34" charset="-122"/>
                <a:cs typeface="Calibri" pitchFamily="34" charset="-120"/>
              </a:rPr>
              <a:t>1</a:t>
            </a:r>
            <a:endParaRPr lang="en-US" sz="1700" dirty="0"/>
          </a:p>
        </p:txBody>
      </p:sp>
      <p:sp>
        <p:nvSpPr>
          <p:cNvPr id="8" name="Text 5"/>
          <p:cNvSpPr txBox="1"/>
          <p:nvPr/>
        </p:nvSpPr>
        <p:spPr>
          <a:xfrm>
            <a:off x="777240" y="3017520"/>
            <a:ext cx="1223772" cy="411480"/>
          </a:xfrm>
          <a:prstGeom prst="rect">
            <a:avLst/>
          </a:prstGeom>
          <a:noFill/>
          <a:ln/>
        </p:spPr>
        <p:txBody>
          <a:bodyPr wrap="square" lIns="0" tIns="0" rIns="0" bIns="0" rtlCol="0" anchor="ctr"/>
          <a:lstStyle/>
          <a:p>
            <a:pPr indent="0" marL="0">
              <a:buNone/>
            </a:pPr>
            <a:r>
              <a:rPr lang="en-US" sz="1800" b="1" dirty="0">
                <a:solidFill>
                  <a:srgbClr val="1A2433"/>
                </a:solidFill>
                <a:latin typeface="Calibri" pitchFamily="34" charset="0"/>
                <a:ea typeface="Calibri" pitchFamily="34" charset="-122"/>
                <a:cs typeface="Calibri" pitchFamily="34" charset="-120"/>
              </a:rPr>
              <a:t>Import</a:t>
            </a:r>
            <a:endParaRPr lang="en-US" sz="1800" dirty="0"/>
          </a:p>
        </p:txBody>
      </p:sp>
      <p:sp>
        <p:nvSpPr>
          <p:cNvPr id="9" name="Text 6"/>
          <p:cNvSpPr txBox="1"/>
          <p:nvPr/>
        </p:nvSpPr>
        <p:spPr>
          <a:xfrm>
            <a:off x="777240" y="3474720"/>
            <a:ext cx="1223772" cy="1280160"/>
          </a:xfrm>
          <a:prstGeom prst="rect">
            <a:avLst/>
          </a:prstGeom>
          <a:noFill/>
          <a:ln/>
        </p:spPr>
        <p:txBody>
          <a:bodyPr wrap="square" lIns="0" tIns="0" rIns="0" bIns="0" rtlCol="0" anchor="t"/>
          <a:lstStyle/>
          <a:p>
            <a:pPr indent="0" marL="0">
              <a:buNone/>
            </a:pPr>
            <a:r>
              <a:rPr lang="en-US" sz="1300" dirty="0">
                <a:solidFill>
                  <a:srgbClr val="5B6778"/>
                </a:solidFill>
                <a:latin typeface="Calibri" pitchFamily="34" charset="0"/>
                <a:ea typeface="Calibri" pitchFamily="34" charset="-122"/>
                <a:cs typeface="Calibri" pitchFamily="34" charset="-120"/>
              </a:rPr>
              <a:t>Marketing uploads a lead list. Duplicates are caught first.</a:t>
            </a:r>
            <a:endParaRPr lang="en-US" sz="1300" dirty="0"/>
          </a:p>
        </p:txBody>
      </p:sp>
      <p:sp>
        <p:nvSpPr>
          <p:cNvPr id="10" name="Shape 7"/>
          <p:cNvSpPr/>
          <p:nvPr/>
        </p:nvSpPr>
        <p:spPr>
          <a:xfrm>
            <a:off x="2439924" y="2103120"/>
            <a:ext cx="1635252" cy="2743200"/>
          </a:xfrm>
          <a:prstGeom prst="roundRect">
            <a:avLst>
              <a:gd name="adj" fmla="val 6710"/>
            </a:avLst>
          </a:prstGeom>
          <a:solidFill>
            <a:srgbClr val="EEF6F2"/>
          </a:solidFill>
          <a:ln w="25400">
            <a:solidFill>
              <a:srgbClr val="2E8B6E"/>
            </a:solidFill>
            <a:prstDash val="solid"/>
          </a:ln>
        </p:spPr>
      </p:sp>
      <p:sp>
        <p:nvSpPr>
          <p:cNvPr id="11" name="Shape 8"/>
          <p:cNvSpPr/>
          <p:nvPr/>
        </p:nvSpPr>
        <p:spPr>
          <a:xfrm>
            <a:off x="2668524" y="2331720"/>
            <a:ext cx="512064" cy="512064"/>
          </a:xfrm>
          <a:prstGeom prst="ellipse">
            <a:avLst/>
          </a:prstGeom>
          <a:solidFill>
            <a:srgbClr val="2E8B6E"/>
          </a:solidFill>
          <a:ln w="12700">
            <a:solidFill>
              <a:srgbClr val="2E8B6E"/>
            </a:solidFill>
            <a:prstDash val="solid"/>
          </a:ln>
        </p:spPr>
      </p:sp>
      <p:sp>
        <p:nvSpPr>
          <p:cNvPr id="12" name="Text 9"/>
          <p:cNvSpPr txBox="1"/>
          <p:nvPr/>
        </p:nvSpPr>
        <p:spPr>
          <a:xfrm>
            <a:off x="2668524" y="2331720"/>
            <a:ext cx="512064" cy="512064"/>
          </a:xfrm>
          <a:prstGeom prst="rect">
            <a:avLst/>
          </a:prstGeom>
          <a:noFill/>
          <a:ln/>
        </p:spPr>
        <p:txBody>
          <a:bodyPr wrap="square" lIns="0" tIns="0" rIns="0" bIns="0" rtlCol="0" anchor="ctr"/>
          <a:lstStyle/>
          <a:p>
            <a:pPr algn="ctr" indent="0" marL="0">
              <a:buNone/>
            </a:pPr>
            <a:r>
              <a:rPr lang="en-US" sz="1700" b="1" dirty="0">
                <a:solidFill>
                  <a:srgbClr val="FFFFFF"/>
                </a:solidFill>
                <a:latin typeface="Calibri" pitchFamily="34" charset="0"/>
                <a:ea typeface="Calibri" pitchFamily="34" charset="-122"/>
                <a:cs typeface="Calibri" pitchFamily="34" charset="-120"/>
              </a:rPr>
              <a:t>2</a:t>
            </a:r>
            <a:endParaRPr lang="en-US" sz="1700" dirty="0"/>
          </a:p>
        </p:txBody>
      </p:sp>
      <p:sp>
        <p:nvSpPr>
          <p:cNvPr id="13" name="Text 10"/>
          <p:cNvSpPr txBox="1"/>
          <p:nvPr/>
        </p:nvSpPr>
        <p:spPr>
          <a:xfrm>
            <a:off x="2668524" y="3017520"/>
            <a:ext cx="1223772" cy="411480"/>
          </a:xfrm>
          <a:prstGeom prst="rect">
            <a:avLst/>
          </a:prstGeom>
          <a:noFill/>
          <a:ln/>
        </p:spPr>
        <p:txBody>
          <a:bodyPr wrap="square" lIns="0" tIns="0" rIns="0" bIns="0" rtlCol="0" anchor="ctr"/>
          <a:lstStyle/>
          <a:p>
            <a:pPr indent="0" marL="0">
              <a:buNone/>
            </a:pPr>
            <a:r>
              <a:rPr lang="en-US" sz="1800" b="1" dirty="0">
                <a:solidFill>
                  <a:srgbClr val="1A2433"/>
                </a:solidFill>
                <a:latin typeface="Calibri" pitchFamily="34" charset="0"/>
                <a:ea typeface="Calibri" pitchFamily="34" charset="-122"/>
                <a:cs typeface="Calibri" pitchFamily="34" charset="-120"/>
              </a:rPr>
              <a:t>Assign</a:t>
            </a:r>
            <a:endParaRPr lang="en-US" sz="1800" dirty="0"/>
          </a:p>
        </p:txBody>
      </p:sp>
      <p:sp>
        <p:nvSpPr>
          <p:cNvPr id="14" name="Text 11"/>
          <p:cNvSpPr txBox="1"/>
          <p:nvPr/>
        </p:nvSpPr>
        <p:spPr>
          <a:xfrm>
            <a:off x="2668524" y="3474720"/>
            <a:ext cx="1223772" cy="1280160"/>
          </a:xfrm>
          <a:prstGeom prst="rect">
            <a:avLst/>
          </a:prstGeom>
          <a:noFill/>
          <a:ln/>
        </p:spPr>
        <p:txBody>
          <a:bodyPr wrap="square" lIns="0" tIns="0" rIns="0" bIns="0" rtlCol="0" anchor="t"/>
          <a:lstStyle/>
          <a:p>
            <a:pPr indent="0" marL="0">
              <a:buNone/>
            </a:pPr>
            <a:r>
              <a:rPr lang="en-US" sz="1300" dirty="0">
                <a:solidFill>
                  <a:srgbClr val="5B6778"/>
                </a:solidFill>
                <a:latin typeface="Calibri" pitchFamily="34" charset="0"/>
                <a:ea typeface="Calibri" pitchFamily="34" charset="-122"/>
                <a:cs typeface="Calibri" pitchFamily="34" charset="-120"/>
              </a:rPr>
              <a:t>Leads go to a caller, or are split across the team.</a:t>
            </a:r>
            <a:endParaRPr lang="en-US" sz="1300" dirty="0"/>
          </a:p>
        </p:txBody>
      </p:sp>
      <p:sp>
        <p:nvSpPr>
          <p:cNvPr id="15" name="Shape 12"/>
          <p:cNvSpPr/>
          <p:nvPr/>
        </p:nvSpPr>
        <p:spPr>
          <a:xfrm>
            <a:off x="4331208" y="2103120"/>
            <a:ext cx="1635252" cy="2743200"/>
          </a:xfrm>
          <a:prstGeom prst="roundRect">
            <a:avLst>
              <a:gd name="adj" fmla="val 6710"/>
            </a:avLst>
          </a:prstGeom>
          <a:solidFill>
            <a:srgbClr val="F6F8FA"/>
          </a:solidFill>
          <a:ln w="12700">
            <a:solidFill>
              <a:srgbClr val="E1E5EC"/>
            </a:solidFill>
            <a:prstDash val="solid"/>
          </a:ln>
        </p:spPr>
      </p:sp>
      <p:sp>
        <p:nvSpPr>
          <p:cNvPr id="16" name="Shape 13"/>
          <p:cNvSpPr/>
          <p:nvPr/>
        </p:nvSpPr>
        <p:spPr>
          <a:xfrm>
            <a:off x="4559808" y="2331720"/>
            <a:ext cx="512064" cy="512064"/>
          </a:xfrm>
          <a:prstGeom prst="ellipse">
            <a:avLst/>
          </a:prstGeom>
          <a:solidFill>
            <a:srgbClr val="13233A"/>
          </a:solidFill>
          <a:ln w="12700">
            <a:solidFill>
              <a:srgbClr val="13233A"/>
            </a:solidFill>
            <a:prstDash val="solid"/>
          </a:ln>
        </p:spPr>
      </p:sp>
      <p:sp>
        <p:nvSpPr>
          <p:cNvPr id="17" name="Text 14"/>
          <p:cNvSpPr txBox="1"/>
          <p:nvPr/>
        </p:nvSpPr>
        <p:spPr>
          <a:xfrm>
            <a:off x="4559808" y="2331720"/>
            <a:ext cx="512064" cy="512064"/>
          </a:xfrm>
          <a:prstGeom prst="rect">
            <a:avLst/>
          </a:prstGeom>
          <a:noFill/>
          <a:ln/>
        </p:spPr>
        <p:txBody>
          <a:bodyPr wrap="square" lIns="0" tIns="0" rIns="0" bIns="0" rtlCol="0" anchor="ctr"/>
          <a:lstStyle/>
          <a:p>
            <a:pPr algn="ctr" indent="0" marL="0">
              <a:buNone/>
            </a:pPr>
            <a:r>
              <a:rPr lang="en-US" sz="1700" b="1" dirty="0">
                <a:solidFill>
                  <a:srgbClr val="FFFFFF"/>
                </a:solidFill>
                <a:latin typeface="Calibri" pitchFamily="34" charset="0"/>
                <a:ea typeface="Calibri" pitchFamily="34" charset="-122"/>
                <a:cs typeface="Calibri" pitchFamily="34" charset="-120"/>
              </a:rPr>
              <a:t>3</a:t>
            </a:r>
            <a:endParaRPr lang="en-US" sz="1700" dirty="0"/>
          </a:p>
        </p:txBody>
      </p:sp>
      <p:sp>
        <p:nvSpPr>
          <p:cNvPr id="18" name="Text 15"/>
          <p:cNvSpPr txBox="1"/>
          <p:nvPr/>
        </p:nvSpPr>
        <p:spPr>
          <a:xfrm>
            <a:off x="4559808" y="3017520"/>
            <a:ext cx="1223772" cy="411480"/>
          </a:xfrm>
          <a:prstGeom prst="rect">
            <a:avLst/>
          </a:prstGeom>
          <a:noFill/>
          <a:ln/>
        </p:spPr>
        <p:txBody>
          <a:bodyPr wrap="square" lIns="0" tIns="0" rIns="0" bIns="0" rtlCol="0" anchor="ctr"/>
          <a:lstStyle/>
          <a:p>
            <a:pPr indent="0" marL="0">
              <a:buNone/>
            </a:pPr>
            <a:r>
              <a:rPr lang="en-US" sz="1800" b="1" dirty="0">
                <a:solidFill>
                  <a:srgbClr val="1A2433"/>
                </a:solidFill>
                <a:latin typeface="Calibri" pitchFamily="34" charset="0"/>
                <a:ea typeface="Calibri" pitchFamily="34" charset="-122"/>
                <a:cs typeface="Calibri" pitchFamily="34" charset="-120"/>
              </a:rPr>
              <a:t>Call</a:t>
            </a:r>
            <a:endParaRPr lang="en-US" sz="1800" dirty="0"/>
          </a:p>
        </p:txBody>
      </p:sp>
      <p:sp>
        <p:nvSpPr>
          <p:cNvPr id="19" name="Text 16"/>
          <p:cNvSpPr txBox="1"/>
          <p:nvPr/>
        </p:nvSpPr>
        <p:spPr>
          <a:xfrm>
            <a:off x="4559808" y="3474720"/>
            <a:ext cx="1223772" cy="1280160"/>
          </a:xfrm>
          <a:prstGeom prst="rect">
            <a:avLst/>
          </a:prstGeom>
          <a:noFill/>
          <a:ln/>
        </p:spPr>
        <p:txBody>
          <a:bodyPr wrap="square" lIns="0" tIns="0" rIns="0" bIns="0" rtlCol="0" anchor="t"/>
          <a:lstStyle/>
          <a:p>
            <a:pPr indent="0" marL="0">
              <a:buNone/>
            </a:pPr>
            <a:r>
              <a:rPr lang="en-US" sz="1300" dirty="0">
                <a:solidFill>
                  <a:srgbClr val="5B6778"/>
                </a:solidFill>
                <a:latin typeface="Calibri" pitchFamily="34" charset="0"/>
                <a:ea typeface="Calibri" pitchFamily="34" charset="-122"/>
                <a:cs typeface="Calibri" pitchFamily="34" charset="-120"/>
              </a:rPr>
              <a:t>Callers work the queue and log every call with a note.</a:t>
            </a:r>
            <a:endParaRPr lang="en-US" sz="1300" dirty="0"/>
          </a:p>
        </p:txBody>
      </p:sp>
      <p:sp>
        <p:nvSpPr>
          <p:cNvPr id="20" name="Shape 17"/>
          <p:cNvSpPr/>
          <p:nvPr/>
        </p:nvSpPr>
        <p:spPr>
          <a:xfrm>
            <a:off x="6222492" y="2103120"/>
            <a:ext cx="1635252" cy="2743200"/>
          </a:xfrm>
          <a:prstGeom prst="roundRect">
            <a:avLst>
              <a:gd name="adj" fmla="val 6710"/>
            </a:avLst>
          </a:prstGeom>
          <a:solidFill>
            <a:srgbClr val="F6F8FA"/>
          </a:solidFill>
          <a:ln w="12700">
            <a:solidFill>
              <a:srgbClr val="E1E5EC"/>
            </a:solidFill>
            <a:prstDash val="solid"/>
          </a:ln>
        </p:spPr>
      </p:sp>
      <p:sp>
        <p:nvSpPr>
          <p:cNvPr id="21" name="Shape 18"/>
          <p:cNvSpPr/>
          <p:nvPr/>
        </p:nvSpPr>
        <p:spPr>
          <a:xfrm>
            <a:off x="6451092" y="2331720"/>
            <a:ext cx="512064" cy="512064"/>
          </a:xfrm>
          <a:prstGeom prst="ellipse">
            <a:avLst/>
          </a:prstGeom>
          <a:solidFill>
            <a:srgbClr val="13233A"/>
          </a:solidFill>
          <a:ln w="12700">
            <a:solidFill>
              <a:srgbClr val="13233A"/>
            </a:solidFill>
            <a:prstDash val="solid"/>
          </a:ln>
        </p:spPr>
      </p:sp>
      <p:sp>
        <p:nvSpPr>
          <p:cNvPr id="22" name="Text 19"/>
          <p:cNvSpPr txBox="1"/>
          <p:nvPr/>
        </p:nvSpPr>
        <p:spPr>
          <a:xfrm>
            <a:off x="6451092" y="2331720"/>
            <a:ext cx="512064" cy="512064"/>
          </a:xfrm>
          <a:prstGeom prst="rect">
            <a:avLst/>
          </a:prstGeom>
          <a:noFill/>
          <a:ln/>
        </p:spPr>
        <p:txBody>
          <a:bodyPr wrap="square" lIns="0" tIns="0" rIns="0" bIns="0" rtlCol="0" anchor="ctr"/>
          <a:lstStyle/>
          <a:p>
            <a:pPr algn="ctr" indent="0" marL="0">
              <a:buNone/>
            </a:pPr>
            <a:r>
              <a:rPr lang="en-US" sz="1700" b="1" dirty="0">
                <a:solidFill>
                  <a:srgbClr val="FFFFFF"/>
                </a:solidFill>
                <a:latin typeface="Calibri" pitchFamily="34" charset="0"/>
                <a:ea typeface="Calibri" pitchFamily="34" charset="-122"/>
                <a:cs typeface="Calibri" pitchFamily="34" charset="-120"/>
              </a:rPr>
              <a:t>4</a:t>
            </a:r>
            <a:endParaRPr lang="en-US" sz="1700" dirty="0"/>
          </a:p>
        </p:txBody>
      </p:sp>
      <p:sp>
        <p:nvSpPr>
          <p:cNvPr id="23" name="Text 20"/>
          <p:cNvSpPr txBox="1"/>
          <p:nvPr/>
        </p:nvSpPr>
        <p:spPr>
          <a:xfrm>
            <a:off x="6451092" y="3017520"/>
            <a:ext cx="1223772" cy="411480"/>
          </a:xfrm>
          <a:prstGeom prst="rect">
            <a:avLst/>
          </a:prstGeom>
          <a:noFill/>
          <a:ln/>
        </p:spPr>
        <p:txBody>
          <a:bodyPr wrap="square" lIns="0" tIns="0" rIns="0" bIns="0" rtlCol="0" anchor="ctr"/>
          <a:lstStyle/>
          <a:p>
            <a:pPr indent="0" marL="0">
              <a:buNone/>
            </a:pPr>
            <a:r>
              <a:rPr lang="en-US" sz="1800" b="1" dirty="0">
                <a:solidFill>
                  <a:srgbClr val="1A2433"/>
                </a:solidFill>
                <a:latin typeface="Calibri" pitchFamily="34" charset="0"/>
                <a:ea typeface="Calibri" pitchFamily="34" charset="-122"/>
                <a:cs typeface="Calibri" pitchFamily="34" charset="-120"/>
              </a:rPr>
              <a:t>Book</a:t>
            </a:r>
            <a:endParaRPr lang="en-US" sz="1800" dirty="0"/>
          </a:p>
        </p:txBody>
      </p:sp>
      <p:sp>
        <p:nvSpPr>
          <p:cNvPr id="24" name="Text 21"/>
          <p:cNvSpPr txBox="1"/>
          <p:nvPr/>
        </p:nvSpPr>
        <p:spPr>
          <a:xfrm>
            <a:off x="6451092" y="3474720"/>
            <a:ext cx="1223772" cy="1280160"/>
          </a:xfrm>
          <a:prstGeom prst="rect">
            <a:avLst/>
          </a:prstGeom>
          <a:noFill/>
          <a:ln/>
        </p:spPr>
        <p:txBody>
          <a:bodyPr wrap="square" lIns="0" tIns="0" rIns="0" bIns="0" rtlCol="0" anchor="t"/>
          <a:lstStyle/>
          <a:p>
            <a:pPr indent="0" marL="0">
              <a:buNone/>
            </a:pPr>
            <a:r>
              <a:rPr lang="en-US" sz="1300" dirty="0">
                <a:solidFill>
                  <a:srgbClr val="5B6778"/>
                </a:solidFill>
                <a:latin typeface="Calibri" pitchFamily="34" charset="0"/>
                <a:ea typeface="Calibri" pitchFamily="34" charset="-122"/>
                <a:cs typeface="Calibri" pitchFamily="34" charset="-120"/>
              </a:rPr>
              <a:t>The caller books a discovery call in the prospect’s time zone.</a:t>
            </a:r>
            <a:endParaRPr lang="en-US" sz="1300" dirty="0"/>
          </a:p>
        </p:txBody>
      </p:sp>
      <p:sp>
        <p:nvSpPr>
          <p:cNvPr id="25" name="Shape 22"/>
          <p:cNvSpPr/>
          <p:nvPr/>
        </p:nvSpPr>
        <p:spPr>
          <a:xfrm>
            <a:off x="8113776" y="2103120"/>
            <a:ext cx="1635252" cy="2743200"/>
          </a:xfrm>
          <a:prstGeom prst="roundRect">
            <a:avLst>
              <a:gd name="adj" fmla="val 6710"/>
            </a:avLst>
          </a:prstGeom>
          <a:solidFill>
            <a:srgbClr val="F6F8FA"/>
          </a:solidFill>
          <a:ln w="12700">
            <a:solidFill>
              <a:srgbClr val="E1E5EC"/>
            </a:solidFill>
            <a:prstDash val="solid"/>
          </a:ln>
        </p:spPr>
      </p:sp>
      <p:sp>
        <p:nvSpPr>
          <p:cNvPr id="26" name="Shape 23"/>
          <p:cNvSpPr/>
          <p:nvPr/>
        </p:nvSpPr>
        <p:spPr>
          <a:xfrm>
            <a:off x="8342376" y="2331720"/>
            <a:ext cx="512064" cy="512064"/>
          </a:xfrm>
          <a:prstGeom prst="ellipse">
            <a:avLst/>
          </a:prstGeom>
          <a:solidFill>
            <a:srgbClr val="13233A"/>
          </a:solidFill>
          <a:ln w="12700">
            <a:solidFill>
              <a:srgbClr val="13233A"/>
            </a:solidFill>
            <a:prstDash val="solid"/>
          </a:ln>
        </p:spPr>
      </p:sp>
      <p:sp>
        <p:nvSpPr>
          <p:cNvPr id="27" name="Text 24"/>
          <p:cNvSpPr txBox="1"/>
          <p:nvPr/>
        </p:nvSpPr>
        <p:spPr>
          <a:xfrm>
            <a:off x="8342376" y="2331720"/>
            <a:ext cx="512064" cy="512064"/>
          </a:xfrm>
          <a:prstGeom prst="rect">
            <a:avLst/>
          </a:prstGeom>
          <a:noFill/>
          <a:ln/>
        </p:spPr>
        <p:txBody>
          <a:bodyPr wrap="square" lIns="0" tIns="0" rIns="0" bIns="0" rtlCol="0" anchor="ctr"/>
          <a:lstStyle/>
          <a:p>
            <a:pPr algn="ctr" indent="0" marL="0">
              <a:buNone/>
            </a:pPr>
            <a:r>
              <a:rPr lang="en-US" sz="1700" b="1" dirty="0">
                <a:solidFill>
                  <a:srgbClr val="FFFFFF"/>
                </a:solidFill>
                <a:latin typeface="Calibri" pitchFamily="34" charset="0"/>
                <a:ea typeface="Calibri" pitchFamily="34" charset="-122"/>
                <a:cs typeface="Calibri" pitchFamily="34" charset="-120"/>
              </a:rPr>
              <a:t>5</a:t>
            </a:r>
            <a:endParaRPr lang="en-US" sz="1700" dirty="0"/>
          </a:p>
        </p:txBody>
      </p:sp>
      <p:sp>
        <p:nvSpPr>
          <p:cNvPr id="28" name="Text 25"/>
          <p:cNvSpPr txBox="1"/>
          <p:nvPr/>
        </p:nvSpPr>
        <p:spPr>
          <a:xfrm>
            <a:off x="8342376" y="3017520"/>
            <a:ext cx="1223772" cy="411480"/>
          </a:xfrm>
          <a:prstGeom prst="rect">
            <a:avLst/>
          </a:prstGeom>
          <a:noFill/>
          <a:ln/>
        </p:spPr>
        <p:txBody>
          <a:bodyPr wrap="square" lIns="0" tIns="0" rIns="0" bIns="0" rtlCol="0" anchor="ctr"/>
          <a:lstStyle/>
          <a:p>
            <a:pPr indent="0" marL="0">
              <a:buNone/>
            </a:pPr>
            <a:r>
              <a:rPr lang="en-US" sz="1800" b="1" dirty="0">
                <a:solidFill>
                  <a:srgbClr val="1A2433"/>
                </a:solidFill>
                <a:latin typeface="Calibri" pitchFamily="34" charset="0"/>
                <a:ea typeface="Calibri" pitchFamily="34" charset="-122"/>
                <a:cs typeface="Calibri" pitchFamily="34" charset="-120"/>
              </a:rPr>
              <a:t>Verify</a:t>
            </a:r>
            <a:endParaRPr lang="en-US" sz="1800" dirty="0"/>
          </a:p>
        </p:txBody>
      </p:sp>
      <p:sp>
        <p:nvSpPr>
          <p:cNvPr id="29" name="Text 26"/>
          <p:cNvSpPr txBox="1"/>
          <p:nvPr/>
        </p:nvSpPr>
        <p:spPr>
          <a:xfrm>
            <a:off x="8342376" y="3474720"/>
            <a:ext cx="1223772" cy="1280160"/>
          </a:xfrm>
          <a:prstGeom prst="rect">
            <a:avLst/>
          </a:prstGeom>
          <a:noFill/>
          <a:ln/>
        </p:spPr>
        <p:txBody>
          <a:bodyPr wrap="square" lIns="0" tIns="0" rIns="0" bIns="0" rtlCol="0" anchor="t"/>
          <a:lstStyle/>
          <a:p>
            <a:pPr indent="0" marL="0">
              <a:buNone/>
            </a:pPr>
            <a:r>
              <a:rPr lang="en-US" sz="1300" dirty="0">
                <a:solidFill>
                  <a:srgbClr val="5B6778"/>
                </a:solidFill>
                <a:latin typeface="Calibri" pitchFamily="34" charset="0"/>
                <a:ea typeface="Calibri" pitchFamily="34" charset="-122"/>
                <a:cs typeface="Calibri" pitchFamily="34" charset="-120"/>
              </a:rPr>
              <a:t>An admin records what happened after the call. Only admins verify.</a:t>
            </a:r>
            <a:endParaRPr lang="en-US" sz="1300" dirty="0"/>
          </a:p>
        </p:txBody>
      </p:sp>
      <p:sp>
        <p:nvSpPr>
          <p:cNvPr id="30" name="Shape 27"/>
          <p:cNvSpPr/>
          <p:nvPr/>
        </p:nvSpPr>
        <p:spPr>
          <a:xfrm>
            <a:off x="10005060" y="2103120"/>
            <a:ext cx="1635252" cy="2743200"/>
          </a:xfrm>
          <a:prstGeom prst="roundRect">
            <a:avLst>
              <a:gd name="adj" fmla="val 6710"/>
            </a:avLst>
          </a:prstGeom>
          <a:solidFill>
            <a:srgbClr val="F6F8FA"/>
          </a:solidFill>
          <a:ln w="12700">
            <a:solidFill>
              <a:srgbClr val="E1E5EC"/>
            </a:solidFill>
            <a:prstDash val="solid"/>
          </a:ln>
        </p:spPr>
      </p:sp>
      <p:sp>
        <p:nvSpPr>
          <p:cNvPr id="31" name="Shape 28"/>
          <p:cNvSpPr/>
          <p:nvPr/>
        </p:nvSpPr>
        <p:spPr>
          <a:xfrm>
            <a:off x="10233660" y="2331720"/>
            <a:ext cx="512064" cy="512064"/>
          </a:xfrm>
          <a:prstGeom prst="ellipse">
            <a:avLst/>
          </a:prstGeom>
          <a:solidFill>
            <a:srgbClr val="13233A"/>
          </a:solidFill>
          <a:ln w="12700">
            <a:solidFill>
              <a:srgbClr val="13233A"/>
            </a:solidFill>
            <a:prstDash val="solid"/>
          </a:ln>
        </p:spPr>
      </p:sp>
      <p:sp>
        <p:nvSpPr>
          <p:cNvPr id="32" name="Text 29"/>
          <p:cNvSpPr txBox="1"/>
          <p:nvPr/>
        </p:nvSpPr>
        <p:spPr>
          <a:xfrm>
            <a:off x="10233660" y="2331720"/>
            <a:ext cx="512064" cy="512064"/>
          </a:xfrm>
          <a:prstGeom prst="rect">
            <a:avLst/>
          </a:prstGeom>
          <a:noFill/>
          <a:ln/>
        </p:spPr>
        <p:txBody>
          <a:bodyPr wrap="square" lIns="0" tIns="0" rIns="0" bIns="0" rtlCol="0" anchor="ctr"/>
          <a:lstStyle/>
          <a:p>
            <a:pPr algn="ctr" indent="0" marL="0">
              <a:buNone/>
            </a:pPr>
            <a:r>
              <a:rPr lang="en-US" sz="1700" b="1" dirty="0">
                <a:solidFill>
                  <a:srgbClr val="FFFFFF"/>
                </a:solidFill>
                <a:latin typeface="Calibri" pitchFamily="34" charset="0"/>
                <a:ea typeface="Calibri" pitchFamily="34" charset="-122"/>
                <a:cs typeface="Calibri" pitchFamily="34" charset="-120"/>
              </a:rPr>
              <a:t>6</a:t>
            </a:r>
            <a:endParaRPr lang="en-US" sz="1700" dirty="0"/>
          </a:p>
        </p:txBody>
      </p:sp>
      <p:sp>
        <p:nvSpPr>
          <p:cNvPr id="33" name="Text 30"/>
          <p:cNvSpPr txBox="1"/>
          <p:nvPr/>
        </p:nvSpPr>
        <p:spPr>
          <a:xfrm>
            <a:off x="10233660" y="3017520"/>
            <a:ext cx="1223772" cy="411480"/>
          </a:xfrm>
          <a:prstGeom prst="rect">
            <a:avLst/>
          </a:prstGeom>
          <a:noFill/>
          <a:ln/>
        </p:spPr>
        <p:txBody>
          <a:bodyPr wrap="square" lIns="0" tIns="0" rIns="0" bIns="0" rtlCol="0" anchor="ctr"/>
          <a:lstStyle/>
          <a:p>
            <a:pPr indent="0" marL="0">
              <a:buNone/>
            </a:pPr>
            <a:r>
              <a:rPr lang="en-US" sz="1800" b="1" dirty="0">
                <a:solidFill>
                  <a:srgbClr val="1A2433"/>
                </a:solidFill>
                <a:latin typeface="Calibri" pitchFamily="34" charset="0"/>
                <a:ea typeface="Calibri" pitchFamily="34" charset="-122"/>
                <a:cs typeface="Calibri" pitchFamily="34" charset="-120"/>
              </a:rPr>
              <a:t>Pay</a:t>
            </a:r>
            <a:endParaRPr lang="en-US" sz="1800" dirty="0"/>
          </a:p>
        </p:txBody>
      </p:sp>
      <p:sp>
        <p:nvSpPr>
          <p:cNvPr id="34" name="Text 31"/>
          <p:cNvSpPr txBox="1"/>
          <p:nvPr/>
        </p:nvSpPr>
        <p:spPr>
          <a:xfrm>
            <a:off x="10233660" y="3474720"/>
            <a:ext cx="1223772" cy="1280160"/>
          </a:xfrm>
          <a:prstGeom prst="rect">
            <a:avLst/>
          </a:prstGeom>
          <a:noFill/>
          <a:ln/>
        </p:spPr>
        <p:txBody>
          <a:bodyPr wrap="square" lIns="0" tIns="0" rIns="0" bIns="0" rtlCol="0" anchor="t"/>
          <a:lstStyle/>
          <a:p>
            <a:pPr indent="0" marL="0">
              <a:buNone/>
            </a:pPr>
            <a:r>
              <a:rPr lang="en-US" sz="1300" dirty="0">
                <a:solidFill>
                  <a:srgbClr val="5B6778"/>
                </a:solidFill>
                <a:latin typeface="Calibri" pitchFamily="34" charset="0"/>
                <a:ea typeface="Calibri" pitchFamily="34" charset="-122"/>
                <a:cs typeface="Calibri" pitchFamily="34" charset="-120"/>
              </a:rPr>
              <a:t>Attended calls make commissions payable. Admins pay them.</a:t>
            </a:r>
            <a:endParaRPr lang="en-US" sz="1300" dirty="0"/>
          </a:p>
        </p:txBody>
      </p:sp>
      <p:sp>
        <p:nvSpPr>
          <p:cNvPr id="35" name="Shape 32"/>
          <p:cNvSpPr/>
          <p:nvPr/>
        </p:nvSpPr>
        <p:spPr>
          <a:xfrm>
            <a:off x="548640" y="5257800"/>
            <a:ext cx="11091672" cy="868680"/>
          </a:xfrm>
          <a:prstGeom prst="roundRect">
            <a:avLst>
              <a:gd name="adj" fmla="val 10526"/>
            </a:avLst>
          </a:prstGeom>
          <a:solidFill>
            <a:srgbClr val="13233A"/>
          </a:solidFill>
          <a:ln w="12700">
            <a:solidFill>
              <a:srgbClr val="13233A"/>
            </a:solidFill>
            <a:prstDash val="solid"/>
          </a:ln>
        </p:spPr>
      </p:sp>
      <p:sp>
        <p:nvSpPr>
          <p:cNvPr id="36" name="Text 33"/>
          <p:cNvSpPr txBox="1"/>
          <p:nvPr/>
        </p:nvSpPr>
        <p:spPr>
          <a:xfrm>
            <a:off x="868680" y="5257800"/>
            <a:ext cx="10515600" cy="868680"/>
          </a:xfrm>
          <a:prstGeom prst="rect">
            <a:avLst/>
          </a:prstGeom>
          <a:noFill/>
          <a:ln/>
        </p:spPr>
        <p:txBody>
          <a:bodyPr wrap="square" lIns="0" tIns="0" rIns="0" bIns="0" rtlCol="0" anchor="ctr"/>
          <a:lstStyle/>
          <a:p>
            <a:pPr indent="0" marL="0">
              <a:buNone/>
            </a:pPr>
            <a:r>
              <a:rPr lang="en-US" sz="1600" b="1" dirty="0">
                <a:solidFill>
                  <a:srgbClr val="7CD3B2"/>
                </a:solidFill>
                <a:latin typeface="Calibri" pitchFamily="34" charset="0"/>
                <a:ea typeface="Calibri" pitchFamily="34" charset="-122"/>
                <a:cs typeface="Calibri" pitchFamily="34" charset="-120"/>
              </a:rPr>
              <a:t>Only admins verify discovery calls. </a:t>
            </a:r>
            <a:pPr indent="0" marL="0">
              <a:buNone/>
            </a:pPr>
            <a:r>
              <a:rPr lang="en-US" sz="1600" dirty="0">
                <a:solidFill>
                  <a:srgbClr val="FFFFFF"/>
                </a:solidFill>
                <a:latin typeface="Calibri" pitchFamily="34" charset="0"/>
                <a:ea typeface="Calibri" pitchFamily="34" charset="-122"/>
                <a:cs typeface="Calibri" pitchFamily="34" charset="-120"/>
              </a:rPr>
              <a:t>Callers and marketing never mark a call attended; commissions become payable only after an admin does.</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9509760" cy="731520"/>
          </a:xfrm>
          <a:prstGeom prst="rect">
            <a:avLst/>
          </a:prstGeom>
          <a:noFill/>
          <a:ln/>
        </p:spPr>
        <p:txBody>
          <a:bodyPr wrap="square" lIns="0" tIns="0" rIns="0" bIns="0" rtlCol="0" anchor="ctr"/>
          <a:lstStyle/>
          <a:p>
            <a:pPr indent="0" marL="0">
              <a:buNone/>
            </a:pPr>
            <a:r>
              <a:rPr lang="en-US" sz="3200" b="1" dirty="0">
                <a:solidFill>
                  <a:srgbClr val="1A2433"/>
                </a:solidFill>
                <a:latin typeface="Calibri" pitchFamily="34" charset="0"/>
                <a:ea typeface="Calibri" pitchFamily="34" charset="-122"/>
                <a:cs typeface="Calibri" pitchFamily="34" charset="-120"/>
              </a:rPr>
              <a:t>Import a lead list</a:t>
            </a:r>
            <a:endParaRPr lang="en-US" sz="3200" dirty="0"/>
          </a:p>
        </p:txBody>
      </p:sp>
      <p:pic>
        <p:nvPicPr>
          <p:cNvPr id="3" name="Image 0" descr="/home/claude/decks/logo.png">    </p:cNvPr>
          <p:cNvPicPr>
            <a:picLocks noChangeAspect="1"/>
          </p:cNvPicPr>
          <p:nvPr/>
        </p:nvPicPr>
        <p:blipFill>
          <a:blip r:embed="rId1"/>
          <a:stretch>
            <a:fillRect/>
          </a:stretch>
        </p:blipFill>
        <p:spPr>
          <a:xfrm>
            <a:off x="10104120" y="566928"/>
            <a:ext cx="1554480" cy="242055"/>
          </a:xfrm>
          <a:prstGeom prst="rect">
            <a:avLst/>
          </a:prstGeom>
        </p:spPr>
      </p:pic>
      <p:sp>
        <p:nvSpPr>
          <p:cNvPr id="4" name="Shape 1"/>
          <p:cNvSpPr/>
          <p:nvPr/>
        </p:nvSpPr>
        <p:spPr>
          <a:xfrm>
            <a:off x="548640" y="1325880"/>
            <a:ext cx="6238646" cy="4663440"/>
          </a:xfrm>
          <a:prstGeom prst="rect">
            <a:avLst/>
          </a:prstGeom>
          <a:solidFill>
            <a:srgbClr val="FFFFFF"/>
          </a:solidFill>
          <a:ln w="12700">
            <a:solidFill>
              <a:srgbClr val="E1E5EC"/>
            </a:solidFill>
            <a:prstDash val="solid"/>
          </a:ln>
          <a:effectLst>
            <a:outerShdw sx="100000" sy="100000" kx="0" ky="0" algn="bl" rotWithShape="0" blurRad="101600" dist="25400" dir="5400000">
              <a:srgbClr val="000000">
                <a:alpha val="12000"/>
              </a:srgbClr>
            </a:outerShdw>
          </a:effectLst>
        </p:spPr>
      </p:sp>
      <p:pic>
        <p:nvPicPr>
          <p:cNvPr id="5" name="Image 1" descr="/home/claude/deckshots/crop/m01-map.png">    </p:cNvPr>
          <p:cNvPicPr>
            <a:picLocks noChangeAspect="1"/>
          </p:cNvPicPr>
          <p:nvPr/>
        </p:nvPicPr>
        <p:blipFill>
          <a:blip r:embed="rId2"/>
          <a:stretch>
            <a:fillRect/>
          </a:stretch>
        </p:blipFill>
        <p:spPr>
          <a:xfrm>
            <a:off x="548640" y="1325880"/>
            <a:ext cx="6238646" cy="4663440"/>
          </a:xfrm>
          <a:prstGeom prst="rect">
            <a:avLst/>
          </a:prstGeom>
        </p:spPr>
      </p:pic>
      <p:sp>
        <p:nvSpPr>
          <p:cNvPr id="6" name="Shape 2"/>
          <p:cNvSpPr/>
          <p:nvPr/>
        </p:nvSpPr>
        <p:spPr>
          <a:xfrm>
            <a:off x="7198766" y="1371600"/>
            <a:ext cx="566928" cy="566928"/>
          </a:xfrm>
          <a:prstGeom prst="ellipse">
            <a:avLst/>
          </a:prstGeom>
          <a:solidFill>
            <a:srgbClr val="2E8B6E"/>
          </a:solidFill>
          <a:ln w="12700">
            <a:solidFill>
              <a:srgbClr val="2E8B6E"/>
            </a:solidFill>
            <a:prstDash val="solid"/>
          </a:ln>
        </p:spPr>
      </p:sp>
      <p:sp>
        <p:nvSpPr>
          <p:cNvPr id="7" name="Text 3"/>
          <p:cNvSpPr txBox="1"/>
          <p:nvPr/>
        </p:nvSpPr>
        <p:spPr>
          <a:xfrm>
            <a:off x="7198766" y="1371600"/>
            <a:ext cx="566928" cy="566928"/>
          </a:xfrm>
          <a:prstGeom prst="rect">
            <a:avLst/>
          </a:prstGeom>
          <a:noFill/>
          <a:ln/>
        </p:spPr>
        <p:txBody>
          <a:bodyPr wrap="square" lIns="0" tIns="0" rIns="0" bIns="0" rtlCol="0" anchor="ctr"/>
          <a:lstStyle/>
          <a:p>
            <a:pPr algn="ctr" indent="0" marL="0">
              <a:buNone/>
            </a:pPr>
            <a:r>
              <a:rPr lang="en-US" sz="2000" b="1" dirty="0">
                <a:solidFill>
                  <a:srgbClr val="FFFFFF"/>
                </a:solidFill>
                <a:latin typeface="Calibri" pitchFamily="34" charset="0"/>
                <a:ea typeface="Calibri" pitchFamily="34" charset="-122"/>
                <a:cs typeface="Calibri" pitchFamily="34" charset="-120"/>
              </a:rPr>
              <a:t>1</a:t>
            </a:r>
            <a:endParaRPr lang="en-US" sz="2000" dirty="0"/>
          </a:p>
        </p:txBody>
      </p:sp>
      <p:sp>
        <p:nvSpPr>
          <p:cNvPr id="8" name="Text 4"/>
          <p:cNvSpPr txBox="1"/>
          <p:nvPr/>
        </p:nvSpPr>
        <p:spPr>
          <a:xfrm>
            <a:off x="7198766" y="2103120"/>
            <a:ext cx="4441546" cy="640080"/>
          </a:xfrm>
          <a:prstGeom prst="rect">
            <a:avLst/>
          </a:prstGeom>
          <a:noFill/>
          <a:ln/>
        </p:spPr>
        <p:txBody>
          <a:bodyPr wrap="square" lIns="0" tIns="0" rIns="0" bIns="0" rtlCol="0" anchor="t"/>
          <a:lstStyle/>
          <a:p>
            <a:pPr indent="0" marL="0">
              <a:buNone/>
            </a:pPr>
            <a:r>
              <a:rPr lang="en-US" sz="1700" b="1" dirty="0">
                <a:solidFill>
                  <a:srgbClr val="1A2433"/>
                </a:solidFill>
                <a:latin typeface="Calibri" pitchFamily="34" charset="0"/>
                <a:ea typeface="Calibri" pitchFamily="34" charset="-122"/>
                <a:cs typeface="Calibri" pitchFamily="34" charset="-120"/>
              </a:rPr>
              <a:t>Choose an Excel or CSV file, then check the columns.</a:t>
            </a:r>
            <a:endParaRPr lang="en-US" sz="1700" dirty="0"/>
          </a:p>
        </p:txBody>
      </p:sp>
      <p:sp>
        <p:nvSpPr>
          <p:cNvPr id="9" name="Text 5"/>
          <p:cNvSpPr txBox="1"/>
          <p:nvPr/>
        </p:nvSpPr>
        <p:spPr>
          <a:xfrm>
            <a:off x="7198766" y="2971800"/>
            <a:ext cx="4441546" cy="3017520"/>
          </a:xfrm>
          <a:prstGeom prst="rect">
            <a:avLst/>
          </a:prstGeom>
          <a:noFill/>
          <a:ln/>
        </p:spPr>
        <p:txBody>
          <a:bodyPr wrap="square" lIns="0" tIns="0" rIns="0" bIns="0" rtlCol="0" anchor="t"/>
          <a:lstStyle/>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AccuprimeFlow finds the header row and matches most columns for you.</a:t>
            </a:r>
            <a:endParaRPr lang="en-US" sz="1400" dirty="0"/>
          </a:p>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Pick the sheet, name the batch, set the source (for example Apollo).</a:t>
            </a:r>
            <a:endParaRPr lang="en-US" sz="1400" dirty="0"/>
          </a:p>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Choose the default category; industry spellings are remembered for next time.</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9509760" cy="731520"/>
          </a:xfrm>
          <a:prstGeom prst="rect">
            <a:avLst/>
          </a:prstGeom>
          <a:noFill/>
          <a:ln/>
        </p:spPr>
        <p:txBody>
          <a:bodyPr wrap="square" lIns="0" tIns="0" rIns="0" bIns="0" rtlCol="0" anchor="ctr"/>
          <a:lstStyle/>
          <a:p>
            <a:pPr indent="0" marL="0">
              <a:buNone/>
            </a:pPr>
            <a:r>
              <a:rPr lang="en-US" sz="3200" b="1" dirty="0">
                <a:solidFill>
                  <a:srgbClr val="1A2433"/>
                </a:solidFill>
                <a:latin typeface="Calibri" pitchFamily="34" charset="0"/>
                <a:ea typeface="Calibri" pitchFamily="34" charset="-122"/>
                <a:cs typeface="Calibri" pitchFamily="34" charset="-120"/>
              </a:rPr>
              <a:t>Check the preview</a:t>
            </a:r>
            <a:endParaRPr lang="en-US" sz="3200" dirty="0"/>
          </a:p>
        </p:txBody>
      </p:sp>
      <p:pic>
        <p:nvPicPr>
          <p:cNvPr id="3" name="Image 0" descr="/home/claude/decks/logo.png">    </p:cNvPr>
          <p:cNvPicPr>
            <a:picLocks noChangeAspect="1"/>
          </p:cNvPicPr>
          <p:nvPr/>
        </p:nvPicPr>
        <p:blipFill>
          <a:blip r:embed="rId1"/>
          <a:stretch>
            <a:fillRect/>
          </a:stretch>
        </p:blipFill>
        <p:spPr>
          <a:xfrm>
            <a:off x="10104120" y="566928"/>
            <a:ext cx="1554480" cy="242055"/>
          </a:xfrm>
          <a:prstGeom prst="rect">
            <a:avLst/>
          </a:prstGeom>
        </p:spPr>
      </p:pic>
      <p:sp>
        <p:nvSpPr>
          <p:cNvPr id="4" name="Shape 1"/>
          <p:cNvSpPr/>
          <p:nvPr/>
        </p:nvSpPr>
        <p:spPr>
          <a:xfrm>
            <a:off x="548640" y="1325880"/>
            <a:ext cx="6238646" cy="4663440"/>
          </a:xfrm>
          <a:prstGeom prst="rect">
            <a:avLst/>
          </a:prstGeom>
          <a:solidFill>
            <a:srgbClr val="FFFFFF"/>
          </a:solidFill>
          <a:ln w="12700">
            <a:solidFill>
              <a:srgbClr val="E1E5EC"/>
            </a:solidFill>
            <a:prstDash val="solid"/>
          </a:ln>
          <a:effectLst>
            <a:outerShdw sx="100000" sy="100000" kx="0" ky="0" algn="bl" rotWithShape="0" blurRad="101600" dist="25400" dir="5400000">
              <a:srgbClr val="000000">
                <a:alpha val="12000"/>
              </a:srgbClr>
            </a:outerShdw>
          </a:effectLst>
        </p:spPr>
      </p:sp>
      <p:pic>
        <p:nvPicPr>
          <p:cNvPr id="5" name="Image 1" descr="/home/claude/deckshots/crop/m02-preview.png">    </p:cNvPr>
          <p:cNvPicPr>
            <a:picLocks noChangeAspect="1"/>
          </p:cNvPicPr>
          <p:nvPr/>
        </p:nvPicPr>
        <p:blipFill>
          <a:blip r:embed="rId2"/>
          <a:stretch>
            <a:fillRect/>
          </a:stretch>
        </p:blipFill>
        <p:spPr>
          <a:xfrm>
            <a:off x="548640" y="1325880"/>
            <a:ext cx="6238646" cy="4663440"/>
          </a:xfrm>
          <a:prstGeom prst="rect">
            <a:avLst/>
          </a:prstGeom>
        </p:spPr>
      </p:pic>
      <p:sp>
        <p:nvSpPr>
          <p:cNvPr id="6" name="Shape 2"/>
          <p:cNvSpPr/>
          <p:nvPr/>
        </p:nvSpPr>
        <p:spPr>
          <a:xfrm>
            <a:off x="7198766" y="1371600"/>
            <a:ext cx="566928" cy="566928"/>
          </a:xfrm>
          <a:prstGeom prst="ellipse">
            <a:avLst/>
          </a:prstGeom>
          <a:solidFill>
            <a:srgbClr val="2E8B6E"/>
          </a:solidFill>
          <a:ln w="12700">
            <a:solidFill>
              <a:srgbClr val="2E8B6E"/>
            </a:solidFill>
            <a:prstDash val="solid"/>
          </a:ln>
        </p:spPr>
      </p:sp>
      <p:sp>
        <p:nvSpPr>
          <p:cNvPr id="7" name="Text 3"/>
          <p:cNvSpPr txBox="1"/>
          <p:nvPr/>
        </p:nvSpPr>
        <p:spPr>
          <a:xfrm>
            <a:off x="7198766" y="1371600"/>
            <a:ext cx="566928" cy="566928"/>
          </a:xfrm>
          <a:prstGeom prst="rect">
            <a:avLst/>
          </a:prstGeom>
          <a:noFill/>
          <a:ln/>
        </p:spPr>
        <p:txBody>
          <a:bodyPr wrap="square" lIns="0" tIns="0" rIns="0" bIns="0" rtlCol="0" anchor="ctr"/>
          <a:lstStyle/>
          <a:p>
            <a:pPr algn="ctr" indent="0" marL="0">
              <a:buNone/>
            </a:pPr>
            <a:r>
              <a:rPr lang="en-US" sz="2000" b="1" dirty="0">
                <a:solidFill>
                  <a:srgbClr val="FFFFFF"/>
                </a:solidFill>
                <a:latin typeface="Calibri" pitchFamily="34" charset="0"/>
                <a:ea typeface="Calibri" pitchFamily="34" charset="-122"/>
                <a:cs typeface="Calibri" pitchFamily="34" charset="-120"/>
              </a:rPr>
              <a:t>2</a:t>
            </a:r>
            <a:endParaRPr lang="en-US" sz="2000" dirty="0"/>
          </a:p>
        </p:txBody>
      </p:sp>
      <p:sp>
        <p:nvSpPr>
          <p:cNvPr id="8" name="Text 4"/>
          <p:cNvSpPr txBox="1"/>
          <p:nvPr/>
        </p:nvSpPr>
        <p:spPr>
          <a:xfrm>
            <a:off x="7198766" y="2103120"/>
            <a:ext cx="4441546" cy="640080"/>
          </a:xfrm>
          <a:prstGeom prst="rect">
            <a:avLst/>
          </a:prstGeom>
          <a:noFill/>
          <a:ln/>
        </p:spPr>
        <p:txBody>
          <a:bodyPr wrap="square" lIns="0" tIns="0" rIns="0" bIns="0" rtlCol="0" anchor="t"/>
          <a:lstStyle/>
          <a:p>
            <a:pPr indent="0" marL="0">
              <a:buNone/>
            </a:pPr>
            <a:r>
              <a:rPr lang="en-US" sz="1700" b="1" dirty="0">
                <a:solidFill>
                  <a:srgbClr val="1A2433"/>
                </a:solidFill>
                <a:latin typeface="Calibri" pitchFamily="34" charset="0"/>
                <a:ea typeface="Calibri" pitchFamily="34" charset="-122"/>
                <a:cs typeface="Calibri" pitchFamily="34" charset="-120"/>
              </a:rPr>
              <a:t>Click "Check file" and read the counts before importing.</a:t>
            </a:r>
            <a:endParaRPr lang="en-US" sz="1700" dirty="0"/>
          </a:p>
        </p:txBody>
      </p:sp>
      <p:sp>
        <p:nvSpPr>
          <p:cNvPr id="9" name="Text 5"/>
          <p:cNvSpPr txBox="1"/>
          <p:nvPr/>
        </p:nvSpPr>
        <p:spPr>
          <a:xfrm>
            <a:off x="7198766" y="2971800"/>
            <a:ext cx="4441546" cy="3017520"/>
          </a:xfrm>
          <a:prstGeom prst="rect">
            <a:avLst/>
          </a:prstGeom>
          <a:noFill/>
          <a:ln/>
        </p:spPr>
        <p:txBody>
          <a:bodyPr wrap="square" lIns="0" tIns="0" rIns="0" bIns="0" rtlCol="0" anchor="t"/>
          <a:lstStyle/>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Ready: will be imported.</a:t>
            </a:r>
            <a:endParaRPr lang="en-US" sz="1400" dirty="0"/>
          </a:p>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Flagged: will be imported, with a note (shared phone line, international number).</a:t>
            </a:r>
            <a:endParaRPr lang="en-US" sz="1400" dirty="0"/>
          </a:p>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Duplicates and skipped rows are not imported. Download the list to see why.</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9509760" cy="731520"/>
          </a:xfrm>
          <a:prstGeom prst="rect">
            <a:avLst/>
          </a:prstGeom>
          <a:noFill/>
          <a:ln/>
        </p:spPr>
        <p:txBody>
          <a:bodyPr wrap="square" lIns="0" tIns="0" rIns="0" bIns="0" rtlCol="0" anchor="ctr"/>
          <a:lstStyle/>
          <a:p>
            <a:pPr indent="0" marL="0">
              <a:buNone/>
            </a:pPr>
            <a:r>
              <a:rPr lang="en-US" sz="3200" b="1" dirty="0">
                <a:solidFill>
                  <a:srgbClr val="1A2433"/>
                </a:solidFill>
                <a:latin typeface="Calibri" pitchFamily="34" charset="0"/>
                <a:ea typeface="Calibri" pitchFamily="34" charset="-122"/>
                <a:cs typeface="Calibri" pitchFamily="34" charset="-120"/>
              </a:rPr>
              <a:t>Import</a:t>
            </a:r>
            <a:endParaRPr lang="en-US" sz="3200" dirty="0"/>
          </a:p>
        </p:txBody>
      </p:sp>
      <p:pic>
        <p:nvPicPr>
          <p:cNvPr id="3" name="Image 0" descr="/home/claude/decks/logo.png">    </p:cNvPr>
          <p:cNvPicPr>
            <a:picLocks noChangeAspect="1"/>
          </p:cNvPicPr>
          <p:nvPr/>
        </p:nvPicPr>
        <p:blipFill>
          <a:blip r:embed="rId1"/>
          <a:stretch>
            <a:fillRect/>
          </a:stretch>
        </p:blipFill>
        <p:spPr>
          <a:xfrm>
            <a:off x="10104120" y="566928"/>
            <a:ext cx="1554480" cy="242055"/>
          </a:xfrm>
          <a:prstGeom prst="rect">
            <a:avLst/>
          </a:prstGeom>
        </p:spPr>
      </p:pic>
      <p:sp>
        <p:nvSpPr>
          <p:cNvPr id="4" name="Shape 1"/>
          <p:cNvSpPr/>
          <p:nvPr/>
        </p:nvSpPr>
        <p:spPr>
          <a:xfrm>
            <a:off x="548640" y="2018185"/>
            <a:ext cx="6766560" cy="3278830"/>
          </a:xfrm>
          <a:prstGeom prst="rect">
            <a:avLst/>
          </a:prstGeom>
          <a:solidFill>
            <a:srgbClr val="FFFFFF"/>
          </a:solidFill>
          <a:ln w="12700">
            <a:solidFill>
              <a:srgbClr val="E1E5EC"/>
            </a:solidFill>
            <a:prstDash val="solid"/>
          </a:ln>
          <a:effectLst>
            <a:outerShdw sx="100000" sy="100000" kx="0" ky="0" algn="bl" rotWithShape="0" blurRad="101600" dist="25400" dir="5400000">
              <a:srgbClr val="000000">
                <a:alpha val="12000"/>
              </a:srgbClr>
            </a:outerShdw>
          </a:effectLst>
        </p:spPr>
      </p:sp>
      <p:pic>
        <p:nvPicPr>
          <p:cNvPr id="5" name="Image 1" descr="/home/claude/deckshots/crop/m03-confirm.png">    </p:cNvPr>
          <p:cNvPicPr>
            <a:picLocks noChangeAspect="1"/>
          </p:cNvPicPr>
          <p:nvPr/>
        </p:nvPicPr>
        <p:blipFill>
          <a:blip r:embed="rId2"/>
          <a:stretch>
            <a:fillRect/>
          </a:stretch>
        </p:blipFill>
        <p:spPr>
          <a:xfrm>
            <a:off x="548640" y="2018185"/>
            <a:ext cx="6766560" cy="3278830"/>
          </a:xfrm>
          <a:prstGeom prst="rect">
            <a:avLst/>
          </a:prstGeom>
        </p:spPr>
      </p:pic>
      <p:sp>
        <p:nvSpPr>
          <p:cNvPr id="6" name="Shape 2"/>
          <p:cNvSpPr/>
          <p:nvPr/>
        </p:nvSpPr>
        <p:spPr>
          <a:xfrm>
            <a:off x="7726680" y="1371600"/>
            <a:ext cx="566928" cy="566928"/>
          </a:xfrm>
          <a:prstGeom prst="ellipse">
            <a:avLst/>
          </a:prstGeom>
          <a:solidFill>
            <a:srgbClr val="2E8B6E"/>
          </a:solidFill>
          <a:ln w="12700">
            <a:solidFill>
              <a:srgbClr val="2E8B6E"/>
            </a:solidFill>
            <a:prstDash val="solid"/>
          </a:ln>
        </p:spPr>
      </p:sp>
      <p:sp>
        <p:nvSpPr>
          <p:cNvPr id="7" name="Text 3"/>
          <p:cNvSpPr txBox="1"/>
          <p:nvPr/>
        </p:nvSpPr>
        <p:spPr>
          <a:xfrm>
            <a:off x="7726680" y="1371600"/>
            <a:ext cx="566928" cy="566928"/>
          </a:xfrm>
          <a:prstGeom prst="rect">
            <a:avLst/>
          </a:prstGeom>
          <a:noFill/>
          <a:ln/>
        </p:spPr>
        <p:txBody>
          <a:bodyPr wrap="square" lIns="0" tIns="0" rIns="0" bIns="0" rtlCol="0" anchor="ctr"/>
          <a:lstStyle/>
          <a:p>
            <a:pPr algn="ctr" indent="0" marL="0">
              <a:buNone/>
            </a:pPr>
            <a:r>
              <a:rPr lang="en-US" sz="2000" b="1" dirty="0">
                <a:solidFill>
                  <a:srgbClr val="FFFFFF"/>
                </a:solidFill>
                <a:latin typeface="Calibri" pitchFamily="34" charset="0"/>
                <a:ea typeface="Calibri" pitchFamily="34" charset="-122"/>
                <a:cs typeface="Calibri" pitchFamily="34" charset="-120"/>
              </a:rPr>
              <a:t>3</a:t>
            </a:r>
            <a:endParaRPr lang="en-US" sz="2000" dirty="0"/>
          </a:p>
        </p:txBody>
      </p:sp>
      <p:sp>
        <p:nvSpPr>
          <p:cNvPr id="8" name="Text 4"/>
          <p:cNvSpPr txBox="1"/>
          <p:nvPr/>
        </p:nvSpPr>
        <p:spPr>
          <a:xfrm>
            <a:off x="7726680" y="2103120"/>
            <a:ext cx="3913632" cy="640080"/>
          </a:xfrm>
          <a:prstGeom prst="rect">
            <a:avLst/>
          </a:prstGeom>
          <a:noFill/>
          <a:ln/>
        </p:spPr>
        <p:txBody>
          <a:bodyPr wrap="square" lIns="0" tIns="0" rIns="0" bIns="0" rtlCol="0" anchor="t"/>
          <a:lstStyle/>
          <a:p>
            <a:pPr indent="0" marL="0">
              <a:buNone/>
            </a:pPr>
            <a:r>
              <a:rPr lang="en-US" sz="1700" b="1" dirty="0">
                <a:solidFill>
                  <a:srgbClr val="1A2433"/>
                </a:solidFill>
                <a:latin typeface="Calibri" pitchFamily="34" charset="0"/>
                <a:ea typeface="Calibri" pitchFamily="34" charset="-122"/>
                <a:cs typeface="Calibri" pitchFamily="34" charset="-120"/>
              </a:rPr>
              <a:t>Confirm, and the list goes in as one batch.</a:t>
            </a:r>
            <a:endParaRPr lang="en-US" sz="1700" dirty="0"/>
          </a:p>
        </p:txBody>
      </p:sp>
      <p:sp>
        <p:nvSpPr>
          <p:cNvPr id="9" name="Text 5"/>
          <p:cNvSpPr txBox="1"/>
          <p:nvPr/>
        </p:nvSpPr>
        <p:spPr>
          <a:xfrm>
            <a:off x="7726680" y="2971800"/>
            <a:ext cx="3913632" cy="3017520"/>
          </a:xfrm>
          <a:prstGeom prst="rect">
            <a:avLst/>
          </a:prstGeom>
          <a:noFill/>
          <a:ln/>
        </p:spPr>
        <p:txBody>
          <a:bodyPr wrap="square" lIns="0" tIns="0" rIns="0" bIns="0" rtlCol="0" anchor="t"/>
          <a:lstStyle/>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The confirmation shows the totals by category.</a:t>
            </a:r>
            <a:endParaRPr lang="en-US" sz="1400" dirty="0"/>
          </a:p>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Large files import in parts automatically, with progress shown.</a:t>
            </a:r>
            <a:endParaRPr lang="en-US" sz="1400" dirty="0"/>
          </a:p>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The batch appears under Recent imports.</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9509760" cy="731520"/>
          </a:xfrm>
          <a:prstGeom prst="rect">
            <a:avLst/>
          </a:prstGeom>
          <a:noFill/>
          <a:ln/>
        </p:spPr>
        <p:txBody>
          <a:bodyPr wrap="square" lIns="0" tIns="0" rIns="0" bIns="0" rtlCol="0" anchor="ctr"/>
          <a:lstStyle/>
          <a:p>
            <a:pPr indent="0" marL="0">
              <a:buNone/>
            </a:pPr>
            <a:r>
              <a:rPr lang="en-US" sz="3200" b="1" dirty="0">
                <a:solidFill>
                  <a:srgbClr val="1A2433"/>
                </a:solidFill>
                <a:latin typeface="Calibri" pitchFamily="34" charset="0"/>
                <a:ea typeface="Calibri" pitchFamily="34" charset="-122"/>
                <a:cs typeface="Calibri" pitchFamily="34" charset="-120"/>
              </a:rPr>
              <a:t>How duplicates are handled</a:t>
            </a:r>
            <a:endParaRPr lang="en-US" sz="3200" dirty="0"/>
          </a:p>
        </p:txBody>
      </p:sp>
      <p:pic>
        <p:nvPicPr>
          <p:cNvPr id="3" name="Image 0" descr="/home/claude/decks/logo.png">    </p:cNvPr>
          <p:cNvPicPr>
            <a:picLocks noChangeAspect="1"/>
          </p:cNvPicPr>
          <p:nvPr/>
        </p:nvPicPr>
        <p:blipFill>
          <a:blip r:embed="rId1"/>
          <a:stretch>
            <a:fillRect/>
          </a:stretch>
        </p:blipFill>
        <p:spPr>
          <a:xfrm>
            <a:off x="10104120" y="566928"/>
            <a:ext cx="1554480" cy="242055"/>
          </a:xfrm>
          <a:prstGeom prst="rect">
            <a:avLst/>
          </a:prstGeom>
        </p:spPr>
      </p:pic>
      <p:sp>
        <p:nvSpPr>
          <p:cNvPr id="4" name="Text 1"/>
          <p:cNvSpPr txBox="1"/>
          <p:nvPr/>
        </p:nvSpPr>
        <p:spPr>
          <a:xfrm>
            <a:off x="548640" y="1188720"/>
            <a:ext cx="10515600" cy="502920"/>
          </a:xfrm>
          <a:prstGeom prst="rect">
            <a:avLst/>
          </a:prstGeom>
          <a:noFill/>
          <a:ln/>
        </p:spPr>
        <p:txBody>
          <a:bodyPr wrap="square" lIns="0" tIns="0" rIns="0" bIns="0" rtlCol="0" anchor="ctr"/>
          <a:lstStyle/>
          <a:p>
            <a:pPr indent="0" marL="0">
              <a:buNone/>
            </a:pPr>
            <a:r>
              <a:rPr lang="en-US" sz="1700" dirty="0">
                <a:solidFill>
                  <a:srgbClr val="5B6778"/>
                </a:solidFill>
                <a:latin typeface="Calibri" pitchFamily="34" charset="0"/>
                <a:ea typeface="Calibri" pitchFamily="34" charset="-122"/>
                <a:cs typeface="Calibri" pitchFamily="34" charset="-120"/>
              </a:rPr>
              <a:t>AccuprimeFlow checks every row against the file itself and everything already in the system.</a:t>
            </a:r>
            <a:endParaRPr lang="en-US" sz="1700" dirty="0"/>
          </a:p>
        </p:txBody>
      </p:sp>
      <p:sp>
        <p:nvSpPr>
          <p:cNvPr id="5" name="Shape 2"/>
          <p:cNvSpPr/>
          <p:nvPr/>
        </p:nvSpPr>
        <p:spPr>
          <a:xfrm>
            <a:off x="548640" y="1920240"/>
            <a:ext cx="3483864" cy="2125980"/>
          </a:xfrm>
          <a:prstGeom prst="roundRect">
            <a:avLst>
              <a:gd name="adj" fmla="val 4301"/>
            </a:avLst>
          </a:prstGeom>
          <a:solidFill>
            <a:srgbClr val="F6F8FA"/>
          </a:solidFill>
          <a:ln w="12700">
            <a:solidFill>
              <a:srgbClr val="E1E5EC"/>
            </a:solidFill>
            <a:prstDash val="solid"/>
          </a:ln>
        </p:spPr>
      </p:sp>
      <p:sp>
        <p:nvSpPr>
          <p:cNvPr id="6" name="Text 3"/>
          <p:cNvSpPr txBox="1"/>
          <p:nvPr/>
        </p:nvSpPr>
        <p:spPr>
          <a:xfrm>
            <a:off x="822960" y="2148840"/>
            <a:ext cx="2935224" cy="411480"/>
          </a:xfrm>
          <a:prstGeom prst="rect">
            <a:avLst/>
          </a:prstGeom>
          <a:noFill/>
          <a:ln/>
        </p:spPr>
        <p:txBody>
          <a:bodyPr wrap="square" lIns="0" tIns="0" rIns="0" bIns="0" rtlCol="0" anchor="ctr"/>
          <a:lstStyle/>
          <a:p>
            <a:pPr indent="0" marL="0">
              <a:buNone/>
            </a:pPr>
            <a:r>
              <a:rPr lang="en-US" sz="1700" b="1" dirty="0">
                <a:solidFill>
                  <a:srgbClr val="237257"/>
                </a:solidFill>
                <a:latin typeface="Calibri" pitchFamily="34" charset="0"/>
                <a:ea typeface="Calibri" pitchFamily="34" charset="-122"/>
                <a:cs typeface="Calibri" pitchFamily="34" charset="-120"/>
              </a:rPr>
              <a:t>Same person, same phone</a:t>
            </a:r>
            <a:endParaRPr lang="en-US" sz="1700" dirty="0"/>
          </a:p>
        </p:txBody>
      </p:sp>
      <p:sp>
        <p:nvSpPr>
          <p:cNvPr id="7" name="Text 4"/>
          <p:cNvSpPr txBox="1"/>
          <p:nvPr/>
        </p:nvSpPr>
        <p:spPr>
          <a:xfrm>
            <a:off x="822960" y="2606040"/>
            <a:ext cx="2935224" cy="1257300"/>
          </a:xfrm>
          <a:prstGeom prst="rect">
            <a:avLst/>
          </a:prstGeom>
          <a:noFill/>
          <a:ln/>
        </p:spPr>
        <p:txBody>
          <a:bodyPr wrap="square" lIns="0" tIns="0" rIns="0" bIns="0" rtlCol="0" anchor="t"/>
          <a:lstStyle/>
          <a:p>
            <a:pPr indent="0" marL="0">
              <a:buNone/>
            </a:pPr>
            <a:r>
              <a:rPr lang="en-US" sz="1400" dirty="0">
                <a:solidFill>
                  <a:srgbClr val="1A2433"/>
                </a:solidFill>
                <a:latin typeface="Calibri" pitchFamily="34" charset="0"/>
                <a:ea typeface="Calibri" pitchFamily="34" charset="-122"/>
                <a:cs typeface="Calibri" pitchFamily="34" charset="-120"/>
              </a:rPr>
              <a:t>A duplicate. Skipped, unless you tick "Import anyway" after checking it.</a:t>
            </a:r>
            <a:endParaRPr lang="en-US" sz="1400" dirty="0"/>
          </a:p>
        </p:txBody>
      </p:sp>
      <p:sp>
        <p:nvSpPr>
          <p:cNvPr id="8" name="Shape 5"/>
          <p:cNvSpPr/>
          <p:nvPr/>
        </p:nvSpPr>
        <p:spPr>
          <a:xfrm>
            <a:off x="4352544" y="1920240"/>
            <a:ext cx="3483864" cy="2125980"/>
          </a:xfrm>
          <a:prstGeom prst="roundRect">
            <a:avLst>
              <a:gd name="adj" fmla="val 4301"/>
            </a:avLst>
          </a:prstGeom>
          <a:solidFill>
            <a:srgbClr val="F6F8FA"/>
          </a:solidFill>
          <a:ln w="12700">
            <a:solidFill>
              <a:srgbClr val="E1E5EC"/>
            </a:solidFill>
            <a:prstDash val="solid"/>
          </a:ln>
        </p:spPr>
      </p:sp>
      <p:sp>
        <p:nvSpPr>
          <p:cNvPr id="9" name="Text 6"/>
          <p:cNvSpPr txBox="1"/>
          <p:nvPr/>
        </p:nvSpPr>
        <p:spPr>
          <a:xfrm>
            <a:off x="4626864" y="2148840"/>
            <a:ext cx="2935224" cy="411480"/>
          </a:xfrm>
          <a:prstGeom prst="rect">
            <a:avLst/>
          </a:prstGeom>
          <a:noFill/>
          <a:ln/>
        </p:spPr>
        <p:txBody>
          <a:bodyPr wrap="square" lIns="0" tIns="0" rIns="0" bIns="0" rtlCol="0" anchor="ctr"/>
          <a:lstStyle/>
          <a:p>
            <a:pPr indent="0" marL="0">
              <a:buNone/>
            </a:pPr>
            <a:r>
              <a:rPr lang="en-US" sz="1700" b="1" dirty="0">
                <a:solidFill>
                  <a:srgbClr val="237257"/>
                </a:solidFill>
                <a:latin typeface="Calibri" pitchFamily="34" charset="0"/>
                <a:ea typeface="Calibri" pitchFamily="34" charset="-122"/>
                <a:cs typeface="Calibri" pitchFamily="34" charset="-120"/>
              </a:rPr>
              <a:t>Two people, one phone</a:t>
            </a:r>
            <a:endParaRPr lang="en-US" sz="1700" dirty="0"/>
          </a:p>
        </p:txBody>
      </p:sp>
      <p:sp>
        <p:nvSpPr>
          <p:cNvPr id="10" name="Text 7"/>
          <p:cNvSpPr txBox="1"/>
          <p:nvPr/>
        </p:nvSpPr>
        <p:spPr>
          <a:xfrm>
            <a:off x="4626864" y="2606040"/>
            <a:ext cx="2935224" cy="1257300"/>
          </a:xfrm>
          <a:prstGeom prst="rect">
            <a:avLst/>
          </a:prstGeom>
          <a:noFill/>
          <a:ln/>
        </p:spPr>
        <p:txBody>
          <a:bodyPr wrap="square" lIns="0" tIns="0" rIns="0" bIns="0" rtlCol="0" anchor="t"/>
          <a:lstStyle/>
          <a:p>
            <a:pPr indent="0" marL="0">
              <a:buNone/>
            </a:pPr>
            <a:r>
              <a:rPr lang="en-US" sz="1400" dirty="0">
                <a:solidFill>
                  <a:srgbClr val="1A2433"/>
                </a:solidFill>
                <a:latin typeface="Calibri" pitchFamily="34" charset="0"/>
                <a:ea typeface="Calibri" pitchFamily="34" charset="-122"/>
                <a:cs typeface="Calibri" pitchFamily="34" charset="-120"/>
              </a:rPr>
              <a:t>A shared line, such as a clinic’s front desk. Both come in, flagged.</a:t>
            </a:r>
            <a:endParaRPr lang="en-US" sz="1400" dirty="0"/>
          </a:p>
        </p:txBody>
      </p:sp>
      <p:sp>
        <p:nvSpPr>
          <p:cNvPr id="11" name="Shape 8"/>
          <p:cNvSpPr/>
          <p:nvPr/>
        </p:nvSpPr>
        <p:spPr>
          <a:xfrm>
            <a:off x="8156448" y="1920240"/>
            <a:ext cx="3483864" cy="2125980"/>
          </a:xfrm>
          <a:prstGeom prst="roundRect">
            <a:avLst>
              <a:gd name="adj" fmla="val 4301"/>
            </a:avLst>
          </a:prstGeom>
          <a:solidFill>
            <a:srgbClr val="F6F8FA"/>
          </a:solidFill>
          <a:ln w="12700">
            <a:solidFill>
              <a:srgbClr val="E1E5EC"/>
            </a:solidFill>
            <a:prstDash val="solid"/>
          </a:ln>
        </p:spPr>
      </p:sp>
      <p:sp>
        <p:nvSpPr>
          <p:cNvPr id="12" name="Text 9"/>
          <p:cNvSpPr txBox="1"/>
          <p:nvPr/>
        </p:nvSpPr>
        <p:spPr>
          <a:xfrm>
            <a:off x="8430768" y="2148840"/>
            <a:ext cx="2935224" cy="411480"/>
          </a:xfrm>
          <a:prstGeom prst="rect">
            <a:avLst/>
          </a:prstGeom>
          <a:noFill/>
          <a:ln/>
        </p:spPr>
        <p:txBody>
          <a:bodyPr wrap="square" lIns="0" tIns="0" rIns="0" bIns="0" rtlCol="0" anchor="ctr"/>
          <a:lstStyle/>
          <a:p>
            <a:pPr indent="0" marL="0">
              <a:buNone/>
            </a:pPr>
            <a:r>
              <a:rPr lang="en-US" sz="1700" b="1" dirty="0">
                <a:solidFill>
                  <a:srgbClr val="237257"/>
                </a:solidFill>
                <a:latin typeface="Calibri" pitchFamily="34" charset="0"/>
                <a:ea typeface="Calibri" pitchFamily="34" charset="-122"/>
                <a:cs typeface="Calibri" pitchFamily="34" charset="-120"/>
              </a:rPr>
              <a:t>Closed before</a:t>
            </a:r>
            <a:endParaRPr lang="en-US" sz="1700" dirty="0"/>
          </a:p>
        </p:txBody>
      </p:sp>
      <p:sp>
        <p:nvSpPr>
          <p:cNvPr id="13" name="Text 10"/>
          <p:cNvSpPr txBox="1"/>
          <p:nvPr/>
        </p:nvSpPr>
        <p:spPr>
          <a:xfrm>
            <a:off x="8430768" y="2606040"/>
            <a:ext cx="2935224" cy="1257300"/>
          </a:xfrm>
          <a:prstGeom prst="rect">
            <a:avLst/>
          </a:prstGeom>
          <a:noFill/>
          <a:ln/>
        </p:spPr>
        <p:txBody>
          <a:bodyPr wrap="square" lIns="0" tIns="0" rIns="0" bIns="0" rtlCol="0" anchor="t"/>
          <a:lstStyle/>
          <a:p>
            <a:pPr indent="0" marL="0">
              <a:buNone/>
            </a:pPr>
            <a:r>
              <a:rPr lang="en-US" sz="1400" dirty="0">
                <a:solidFill>
                  <a:srgbClr val="1A2433"/>
                </a:solidFill>
                <a:latin typeface="Calibri" pitchFamily="34" charset="0"/>
                <a:ea typeface="Calibri" pitchFamily="34" charset="-122"/>
                <a:cs typeface="Calibri" pitchFamily="34" charset="-120"/>
              </a:rPr>
              <a:t>Skipped, or reopened on purpose if you tick "Reopen", keeping its history.</a:t>
            </a:r>
            <a:endParaRPr lang="en-US" sz="1400" dirty="0"/>
          </a:p>
        </p:txBody>
      </p:sp>
      <p:sp>
        <p:nvSpPr>
          <p:cNvPr id="14" name="Shape 11"/>
          <p:cNvSpPr/>
          <p:nvPr/>
        </p:nvSpPr>
        <p:spPr>
          <a:xfrm>
            <a:off x="548640" y="4320540"/>
            <a:ext cx="3483864" cy="2125980"/>
          </a:xfrm>
          <a:prstGeom prst="roundRect">
            <a:avLst>
              <a:gd name="adj" fmla="val 4301"/>
            </a:avLst>
          </a:prstGeom>
          <a:solidFill>
            <a:srgbClr val="F6F8FA"/>
          </a:solidFill>
          <a:ln w="12700">
            <a:solidFill>
              <a:srgbClr val="E1E5EC"/>
            </a:solidFill>
            <a:prstDash val="solid"/>
          </a:ln>
        </p:spPr>
      </p:sp>
      <p:sp>
        <p:nvSpPr>
          <p:cNvPr id="15" name="Text 12"/>
          <p:cNvSpPr txBox="1"/>
          <p:nvPr/>
        </p:nvSpPr>
        <p:spPr>
          <a:xfrm>
            <a:off x="822960" y="4549140"/>
            <a:ext cx="2935224" cy="411480"/>
          </a:xfrm>
          <a:prstGeom prst="rect">
            <a:avLst/>
          </a:prstGeom>
          <a:noFill/>
          <a:ln/>
        </p:spPr>
        <p:txBody>
          <a:bodyPr wrap="square" lIns="0" tIns="0" rIns="0" bIns="0" rtlCol="0" anchor="ctr"/>
          <a:lstStyle/>
          <a:p>
            <a:pPr indent="0" marL="0">
              <a:buNone/>
            </a:pPr>
            <a:r>
              <a:rPr lang="en-US" sz="1700" b="1" dirty="0">
                <a:solidFill>
                  <a:srgbClr val="237257"/>
                </a:solidFill>
                <a:latin typeface="Calibri" pitchFamily="34" charset="0"/>
                <a:ea typeface="Calibri" pitchFamily="34" charset="-122"/>
                <a:cs typeface="Calibri" pitchFamily="34" charset="-120"/>
              </a:rPr>
              <a:t>Do not call</a:t>
            </a:r>
            <a:endParaRPr lang="en-US" sz="1700" dirty="0"/>
          </a:p>
        </p:txBody>
      </p:sp>
      <p:sp>
        <p:nvSpPr>
          <p:cNvPr id="16" name="Text 13"/>
          <p:cNvSpPr txBox="1"/>
          <p:nvPr/>
        </p:nvSpPr>
        <p:spPr>
          <a:xfrm>
            <a:off x="822960" y="5006340"/>
            <a:ext cx="2935224" cy="1257300"/>
          </a:xfrm>
          <a:prstGeom prst="rect">
            <a:avLst/>
          </a:prstGeom>
          <a:noFill/>
          <a:ln/>
        </p:spPr>
        <p:txBody>
          <a:bodyPr wrap="square" lIns="0" tIns="0" rIns="0" bIns="0" rtlCol="0" anchor="t"/>
          <a:lstStyle/>
          <a:p>
            <a:pPr indent="0" marL="0">
              <a:buNone/>
            </a:pPr>
            <a:r>
              <a:rPr lang="en-US" sz="1400" dirty="0">
                <a:solidFill>
                  <a:srgbClr val="1A2433"/>
                </a:solidFill>
                <a:latin typeface="Calibri" pitchFamily="34" charset="0"/>
                <a:ea typeface="Calibri" pitchFamily="34" charset="-122"/>
                <a:cs typeface="Calibri" pitchFamily="34" charset="-120"/>
              </a:rPr>
              <a:t>Always skipped. There’s no way to import it again.</a:t>
            </a:r>
            <a:endParaRPr lang="en-US" sz="1400" dirty="0"/>
          </a:p>
        </p:txBody>
      </p:sp>
      <p:sp>
        <p:nvSpPr>
          <p:cNvPr id="17" name="Shape 14"/>
          <p:cNvSpPr/>
          <p:nvPr/>
        </p:nvSpPr>
        <p:spPr>
          <a:xfrm>
            <a:off x="4352544" y="4320540"/>
            <a:ext cx="3483864" cy="2125980"/>
          </a:xfrm>
          <a:prstGeom prst="roundRect">
            <a:avLst>
              <a:gd name="adj" fmla="val 4301"/>
            </a:avLst>
          </a:prstGeom>
          <a:solidFill>
            <a:srgbClr val="F6F8FA"/>
          </a:solidFill>
          <a:ln w="12700">
            <a:solidFill>
              <a:srgbClr val="E1E5EC"/>
            </a:solidFill>
            <a:prstDash val="solid"/>
          </a:ln>
        </p:spPr>
      </p:sp>
      <p:sp>
        <p:nvSpPr>
          <p:cNvPr id="18" name="Text 15"/>
          <p:cNvSpPr txBox="1"/>
          <p:nvPr/>
        </p:nvSpPr>
        <p:spPr>
          <a:xfrm>
            <a:off x="4626864" y="4549140"/>
            <a:ext cx="2935224" cy="411480"/>
          </a:xfrm>
          <a:prstGeom prst="rect">
            <a:avLst/>
          </a:prstGeom>
          <a:noFill/>
          <a:ln/>
        </p:spPr>
        <p:txBody>
          <a:bodyPr wrap="square" lIns="0" tIns="0" rIns="0" bIns="0" rtlCol="0" anchor="ctr"/>
          <a:lstStyle/>
          <a:p>
            <a:pPr indent="0" marL="0">
              <a:buNone/>
            </a:pPr>
            <a:r>
              <a:rPr lang="en-US" sz="1700" b="1" dirty="0">
                <a:solidFill>
                  <a:srgbClr val="237257"/>
                </a:solidFill>
                <a:latin typeface="Calibri" pitchFamily="34" charset="0"/>
                <a:ea typeface="Calibri" pitchFamily="34" charset="-122"/>
                <a:cs typeface="Calibri" pitchFamily="34" charset="-120"/>
              </a:rPr>
              <a:t>No phone or no company</a:t>
            </a:r>
            <a:endParaRPr lang="en-US" sz="1700" dirty="0"/>
          </a:p>
        </p:txBody>
      </p:sp>
      <p:sp>
        <p:nvSpPr>
          <p:cNvPr id="19" name="Text 16"/>
          <p:cNvSpPr txBox="1"/>
          <p:nvPr/>
        </p:nvSpPr>
        <p:spPr>
          <a:xfrm>
            <a:off x="4626864" y="5006340"/>
            <a:ext cx="2935224" cy="1257300"/>
          </a:xfrm>
          <a:prstGeom prst="rect">
            <a:avLst/>
          </a:prstGeom>
          <a:noFill/>
          <a:ln/>
        </p:spPr>
        <p:txBody>
          <a:bodyPr wrap="square" lIns="0" tIns="0" rIns="0" bIns="0" rtlCol="0" anchor="t"/>
          <a:lstStyle/>
          <a:p>
            <a:pPr indent="0" marL="0">
              <a:buNone/>
            </a:pPr>
            <a:r>
              <a:rPr lang="en-US" sz="1400" dirty="0">
                <a:solidFill>
                  <a:srgbClr val="1A2433"/>
                </a:solidFill>
                <a:latin typeface="Calibri" pitchFamily="34" charset="0"/>
                <a:ea typeface="Calibri" pitchFamily="34" charset="-122"/>
                <a:cs typeface="Calibri" pitchFamily="34" charset="-120"/>
              </a:rPr>
              <a:t>Skipped, with the reason shown in the preview.</a:t>
            </a:r>
            <a:endParaRPr lang="en-US" sz="1400" dirty="0"/>
          </a:p>
        </p:txBody>
      </p:sp>
      <p:sp>
        <p:nvSpPr>
          <p:cNvPr id="20" name="Shape 17"/>
          <p:cNvSpPr/>
          <p:nvPr/>
        </p:nvSpPr>
        <p:spPr>
          <a:xfrm>
            <a:off x="8156448" y="4320540"/>
            <a:ext cx="3483864" cy="2125980"/>
          </a:xfrm>
          <a:prstGeom prst="roundRect">
            <a:avLst>
              <a:gd name="adj" fmla="val 4301"/>
            </a:avLst>
          </a:prstGeom>
          <a:solidFill>
            <a:srgbClr val="F6F8FA"/>
          </a:solidFill>
          <a:ln w="12700">
            <a:solidFill>
              <a:srgbClr val="E1E5EC"/>
            </a:solidFill>
            <a:prstDash val="solid"/>
          </a:ln>
        </p:spPr>
      </p:sp>
      <p:sp>
        <p:nvSpPr>
          <p:cNvPr id="21" name="Text 18"/>
          <p:cNvSpPr txBox="1"/>
          <p:nvPr/>
        </p:nvSpPr>
        <p:spPr>
          <a:xfrm>
            <a:off x="8430768" y="4549140"/>
            <a:ext cx="2935224" cy="411480"/>
          </a:xfrm>
          <a:prstGeom prst="rect">
            <a:avLst/>
          </a:prstGeom>
          <a:noFill/>
          <a:ln/>
        </p:spPr>
        <p:txBody>
          <a:bodyPr wrap="square" lIns="0" tIns="0" rIns="0" bIns="0" rtlCol="0" anchor="ctr"/>
          <a:lstStyle/>
          <a:p>
            <a:pPr indent="0" marL="0">
              <a:buNone/>
            </a:pPr>
            <a:r>
              <a:rPr lang="en-US" sz="1700" b="1" dirty="0">
                <a:solidFill>
                  <a:srgbClr val="237257"/>
                </a:solidFill>
                <a:latin typeface="Calibri" pitchFamily="34" charset="0"/>
                <a:ea typeface="Calibri" pitchFamily="34" charset="-122"/>
                <a:cs typeface="Calibri" pitchFamily="34" charset="-120"/>
              </a:rPr>
              <a:t>Test upload by mistake</a:t>
            </a:r>
            <a:endParaRPr lang="en-US" sz="1700" dirty="0"/>
          </a:p>
        </p:txBody>
      </p:sp>
      <p:sp>
        <p:nvSpPr>
          <p:cNvPr id="22" name="Text 19"/>
          <p:cNvSpPr txBox="1"/>
          <p:nvPr/>
        </p:nvSpPr>
        <p:spPr>
          <a:xfrm>
            <a:off x="8430768" y="5006340"/>
            <a:ext cx="2935224" cy="1257300"/>
          </a:xfrm>
          <a:prstGeom prst="rect">
            <a:avLst/>
          </a:prstGeom>
          <a:noFill/>
          <a:ln/>
        </p:spPr>
        <p:txBody>
          <a:bodyPr wrap="square" lIns="0" tIns="0" rIns="0" bIns="0" rtlCol="0" anchor="t"/>
          <a:lstStyle/>
          <a:p>
            <a:pPr indent="0" marL="0">
              <a:buNone/>
            </a:pPr>
            <a:r>
              <a:rPr lang="en-US" sz="1400" dirty="0">
                <a:solidFill>
                  <a:srgbClr val="1A2433"/>
                </a:solidFill>
                <a:latin typeface="Calibri" pitchFamily="34" charset="0"/>
                <a:ea typeface="Calibri" pitchFamily="34" charset="-122"/>
                <a:cs typeface="Calibri" pitchFamily="34" charset="-120"/>
              </a:rPr>
              <a:t>The super admin can delete a whole import from Recent imports.</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9509760" cy="731520"/>
          </a:xfrm>
          <a:prstGeom prst="rect">
            <a:avLst/>
          </a:prstGeom>
          <a:noFill/>
          <a:ln/>
        </p:spPr>
        <p:txBody>
          <a:bodyPr wrap="square" lIns="0" tIns="0" rIns="0" bIns="0" rtlCol="0" anchor="ctr"/>
          <a:lstStyle/>
          <a:p>
            <a:pPr indent="0" marL="0">
              <a:buNone/>
            </a:pPr>
            <a:r>
              <a:rPr lang="en-US" sz="3200" b="1" dirty="0">
                <a:solidFill>
                  <a:srgbClr val="1A2433"/>
                </a:solidFill>
                <a:latin typeface="Calibri" pitchFamily="34" charset="0"/>
                <a:ea typeface="Calibri" pitchFamily="34" charset="-122"/>
                <a:cs typeface="Calibri" pitchFamily="34" charset="-120"/>
              </a:rPr>
              <a:t>Assign leads</a:t>
            </a:r>
            <a:endParaRPr lang="en-US" sz="3200" dirty="0"/>
          </a:p>
        </p:txBody>
      </p:sp>
      <p:pic>
        <p:nvPicPr>
          <p:cNvPr id="3" name="Image 0" descr="/home/claude/decks/logo.png">    </p:cNvPr>
          <p:cNvPicPr>
            <a:picLocks noChangeAspect="1"/>
          </p:cNvPicPr>
          <p:nvPr/>
        </p:nvPicPr>
        <p:blipFill>
          <a:blip r:embed="rId1"/>
          <a:stretch>
            <a:fillRect/>
          </a:stretch>
        </p:blipFill>
        <p:spPr>
          <a:xfrm>
            <a:off x="10104120" y="566928"/>
            <a:ext cx="1554480" cy="242055"/>
          </a:xfrm>
          <a:prstGeom prst="rect">
            <a:avLst/>
          </a:prstGeom>
        </p:spPr>
      </p:pic>
      <p:sp>
        <p:nvSpPr>
          <p:cNvPr id="4" name="Shape 1"/>
          <p:cNvSpPr/>
          <p:nvPr/>
        </p:nvSpPr>
        <p:spPr>
          <a:xfrm>
            <a:off x="548640" y="1325880"/>
            <a:ext cx="6238646" cy="4663440"/>
          </a:xfrm>
          <a:prstGeom prst="rect">
            <a:avLst/>
          </a:prstGeom>
          <a:solidFill>
            <a:srgbClr val="FFFFFF"/>
          </a:solidFill>
          <a:ln w="12700">
            <a:solidFill>
              <a:srgbClr val="E1E5EC"/>
            </a:solidFill>
            <a:prstDash val="solid"/>
          </a:ln>
          <a:effectLst>
            <a:outerShdw sx="100000" sy="100000" kx="0" ky="0" algn="bl" rotWithShape="0" blurRad="101600" dist="25400" dir="5400000">
              <a:srgbClr val="000000">
                <a:alpha val="12000"/>
              </a:srgbClr>
            </a:outerShdw>
          </a:effectLst>
        </p:spPr>
      </p:sp>
      <p:pic>
        <p:nvPicPr>
          <p:cNvPr id="5" name="Image 1" descr="/home/claude/deckshots/crop/m05-pool.png">    </p:cNvPr>
          <p:cNvPicPr>
            <a:picLocks noChangeAspect="1"/>
          </p:cNvPicPr>
          <p:nvPr/>
        </p:nvPicPr>
        <p:blipFill>
          <a:blip r:embed="rId2"/>
          <a:stretch>
            <a:fillRect/>
          </a:stretch>
        </p:blipFill>
        <p:spPr>
          <a:xfrm>
            <a:off x="548640" y="1325880"/>
            <a:ext cx="6238646" cy="4663440"/>
          </a:xfrm>
          <a:prstGeom prst="rect">
            <a:avLst/>
          </a:prstGeom>
        </p:spPr>
      </p:pic>
      <p:sp>
        <p:nvSpPr>
          <p:cNvPr id="6" name="Shape 2"/>
          <p:cNvSpPr/>
          <p:nvPr/>
        </p:nvSpPr>
        <p:spPr>
          <a:xfrm>
            <a:off x="7198766" y="1371600"/>
            <a:ext cx="566928" cy="566928"/>
          </a:xfrm>
          <a:prstGeom prst="ellipse">
            <a:avLst/>
          </a:prstGeom>
          <a:solidFill>
            <a:srgbClr val="2E8B6E"/>
          </a:solidFill>
          <a:ln w="12700">
            <a:solidFill>
              <a:srgbClr val="2E8B6E"/>
            </a:solidFill>
            <a:prstDash val="solid"/>
          </a:ln>
        </p:spPr>
      </p:sp>
      <p:sp>
        <p:nvSpPr>
          <p:cNvPr id="7" name="Text 3"/>
          <p:cNvSpPr txBox="1"/>
          <p:nvPr/>
        </p:nvSpPr>
        <p:spPr>
          <a:xfrm>
            <a:off x="7198766" y="1371600"/>
            <a:ext cx="566928" cy="566928"/>
          </a:xfrm>
          <a:prstGeom prst="rect">
            <a:avLst/>
          </a:prstGeom>
          <a:noFill/>
          <a:ln/>
        </p:spPr>
        <p:txBody>
          <a:bodyPr wrap="square" lIns="0" tIns="0" rIns="0" bIns="0" rtlCol="0" anchor="ctr"/>
          <a:lstStyle/>
          <a:p>
            <a:pPr algn="ctr" indent="0" marL="0">
              <a:buNone/>
            </a:pPr>
            <a:r>
              <a:rPr lang="en-US" sz="2000" b="1" dirty="0">
                <a:solidFill>
                  <a:srgbClr val="FFFFFF"/>
                </a:solidFill>
                <a:latin typeface="Calibri" pitchFamily="34" charset="0"/>
                <a:ea typeface="Calibri" pitchFamily="34" charset="-122"/>
                <a:cs typeface="Calibri" pitchFamily="34" charset="-120"/>
              </a:rPr>
              <a:t>4</a:t>
            </a:r>
            <a:endParaRPr lang="en-US" sz="2000" dirty="0"/>
          </a:p>
        </p:txBody>
      </p:sp>
      <p:sp>
        <p:nvSpPr>
          <p:cNvPr id="8" name="Text 4"/>
          <p:cNvSpPr txBox="1"/>
          <p:nvPr/>
        </p:nvSpPr>
        <p:spPr>
          <a:xfrm>
            <a:off x="7198766" y="2103120"/>
            <a:ext cx="4441546" cy="640080"/>
          </a:xfrm>
          <a:prstGeom prst="rect">
            <a:avLst/>
          </a:prstGeom>
          <a:noFill/>
          <a:ln/>
        </p:spPr>
        <p:txBody>
          <a:bodyPr wrap="square" lIns="0" tIns="0" rIns="0" bIns="0" rtlCol="0" anchor="t"/>
          <a:lstStyle/>
          <a:p>
            <a:pPr indent="0" marL="0">
              <a:buNone/>
            </a:pPr>
            <a:r>
              <a:rPr lang="en-US" sz="1700" b="1" dirty="0">
                <a:solidFill>
                  <a:srgbClr val="1A2433"/>
                </a:solidFill>
                <a:latin typeface="Calibri" pitchFamily="34" charset="0"/>
                <a:ea typeface="Calibri" pitchFamily="34" charset="-122"/>
                <a:cs typeface="Calibri" pitchFamily="34" charset="-120"/>
              </a:rPr>
              <a:t>New leads wait in the pool until you hand them out.</a:t>
            </a:r>
            <a:endParaRPr lang="en-US" sz="1700" dirty="0"/>
          </a:p>
        </p:txBody>
      </p:sp>
      <p:sp>
        <p:nvSpPr>
          <p:cNvPr id="9" name="Text 5"/>
          <p:cNvSpPr txBox="1"/>
          <p:nvPr/>
        </p:nvSpPr>
        <p:spPr>
          <a:xfrm>
            <a:off x="7198766" y="2971800"/>
            <a:ext cx="4441546" cy="3017520"/>
          </a:xfrm>
          <a:prstGeom prst="rect">
            <a:avLst/>
          </a:prstGeom>
          <a:noFill/>
          <a:ln/>
        </p:spPr>
        <p:txBody>
          <a:bodyPr wrap="square" lIns="0" tIns="0" rIns="0" bIns="0" rtlCol="0" anchor="t"/>
          <a:lstStyle/>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Team load shows each caller’s open leads, callbacks and discovery calls.</a:t>
            </a:r>
            <a:endParaRPr lang="en-US" sz="1400" dirty="0"/>
          </a:p>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Filter by batch, category, fit or time zone.</a:t>
            </a:r>
            <a:endParaRPr lang="en-US" sz="1400" dirty="0"/>
          </a:p>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Leads waiting a day or more are highlighted.</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9509760" cy="731520"/>
          </a:xfrm>
          <a:prstGeom prst="rect">
            <a:avLst/>
          </a:prstGeom>
          <a:noFill/>
          <a:ln/>
        </p:spPr>
        <p:txBody>
          <a:bodyPr wrap="square" lIns="0" tIns="0" rIns="0" bIns="0" rtlCol="0" anchor="ctr"/>
          <a:lstStyle/>
          <a:p>
            <a:pPr indent="0" marL="0">
              <a:buNone/>
            </a:pPr>
            <a:r>
              <a:rPr lang="en-US" sz="3200" b="1" dirty="0">
                <a:solidFill>
                  <a:srgbClr val="1A2433"/>
                </a:solidFill>
                <a:latin typeface="Calibri" pitchFamily="34" charset="0"/>
                <a:ea typeface="Calibri" pitchFamily="34" charset="-122"/>
                <a:cs typeface="Calibri" pitchFamily="34" charset="-120"/>
              </a:rPr>
              <a:t>Assign or split</a:t>
            </a:r>
            <a:endParaRPr lang="en-US" sz="3200" dirty="0"/>
          </a:p>
        </p:txBody>
      </p:sp>
      <p:pic>
        <p:nvPicPr>
          <p:cNvPr id="3" name="Image 0" descr="/home/claude/decks/logo.png">    </p:cNvPr>
          <p:cNvPicPr>
            <a:picLocks noChangeAspect="1"/>
          </p:cNvPicPr>
          <p:nvPr/>
        </p:nvPicPr>
        <p:blipFill>
          <a:blip r:embed="rId1"/>
          <a:stretch>
            <a:fillRect/>
          </a:stretch>
        </p:blipFill>
        <p:spPr>
          <a:xfrm>
            <a:off x="10104120" y="566928"/>
            <a:ext cx="1554480" cy="242055"/>
          </a:xfrm>
          <a:prstGeom prst="rect">
            <a:avLst/>
          </a:prstGeom>
        </p:spPr>
      </p:pic>
      <p:sp>
        <p:nvSpPr>
          <p:cNvPr id="4" name="Shape 1"/>
          <p:cNvSpPr/>
          <p:nvPr/>
        </p:nvSpPr>
        <p:spPr>
          <a:xfrm>
            <a:off x="548640" y="1718458"/>
            <a:ext cx="6766560" cy="3878283"/>
          </a:xfrm>
          <a:prstGeom prst="rect">
            <a:avLst/>
          </a:prstGeom>
          <a:solidFill>
            <a:srgbClr val="FFFFFF"/>
          </a:solidFill>
          <a:ln w="12700">
            <a:solidFill>
              <a:srgbClr val="E1E5EC"/>
            </a:solidFill>
            <a:prstDash val="solid"/>
          </a:ln>
          <a:effectLst>
            <a:outerShdw sx="100000" sy="100000" kx="0" ky="0" algn="bl" rotWithShape="0" blurRad="101600" dist="25400" dir="5400000">
              <a:srgbClr val="000000">
                <a:alpha val="12000"/>
              </a:srgbClr>
            </a:outerShdw>
          </a:effectLst>
        </p:spPr>
      </p:sp>
      <p:pic>
        <p:nvPicPr>
          <p:cNvPr id="5" name="Image 1" descr="/home/claude/deckshots/crop/m07-split.png">    </p:cNvPr>
          <p:cNvPicPr>
            <a:picLocks noChangeAspect="1"/>
          </p:cNvPicPr>
          <p:nvPr/>
        </p:nvPicPr>
        <p:blipFill>
          <a:blip r:embed="rId2"/>
          <a:stretch>
            <a:fillRect/>
          </a:stretch>
        </p:blipFill>
        <p:spPr>
          <a:xfrm>
            <a:off x="548640" y="1718458"/>
            <a:ext cx="6766560" cy="3878283"/>
          </a:xfrm>
          <a:prstGeom prst="rect">
            <a:avLst/>
          </a:prstGeom>
        </p:spPr>
      </p:pic>
      <p:sp>
        <p:nvSpPr>
          <p:cNvPr id="6" name="Shape 2"/>
          <p:cNvSpPr/>
          <p:nvPr/>
        </p:nvSpPr>
        <p:spPr>
          <a:xfrm>
            <a:off x="7726680" y="1371600"/>
            <a:ext cx="566928" cy="566928"/>
          </a:xfrm>
          <a:prstGeom prst="ellipse">
            <a:avLst/>
          </a:prstGeom>
          <a:solidFill>
            <a:srgbClr val="2E8B6E"/>
          </a:solidFill>
          <a:ln w="12700">
            <a:solidFill>
              <a:srgbClr val="2E8B6E"/>
            </a:solidFill>
            <a:prstDash val="solid"/>
          </a:ln>
        </p:spPr>
      </p:sp>
      <p:sp>
        <p:nvSpPr>
          <p:cNvPr id="7" name="Text 3"/>
          <p:cNvSpPr txBox="1"/>
          <p:nvPr/>
        </p:nvSpPr>
        <p:spPr>
          <a:xfrm>
            <a:off x="7726680" y="1371600"/>
            <a:ext cx="566928" cy="566928"/>
          </a:xfrm>
          <a:prstGeom prst="rect">
            <a:avLst/>
          </a:prstGeom>
          <a:noFill/>
          <a:ln/>
        </p:spPr>
        <p:txBody>
          <a:bodyPr wrap="square" lIns="0" tIns="0" rIns="0" bIns="0" rtlCol="0" anchor="ctr"/>
          <a:lstStyle/>
          <a:p>
            <a:pPr algn="ctr" indent="0" marL="0">
              <a:buNone/>
            </a:pPr>
            <a:r>
              <a:rPr lang="en-US" sz="2000" b="1" dirty="0">
                <a:solidFill>
                  <a:srgbClr val="FFFFFF"/>
                </a:solidFill>
                <a:latin typeface="Calibri" pitchFamily="34" charset="0"/>
                <a:ea typeface="Calibri" pitchFamily="34" charset="-122"/>
                <a:cs typeface="Calibri" pitchFamily="34" charset="-120"/>
              </a:rPr>
              <a:t>5</a:t>
            </a:r>
            <a:endParaRPr lang="en-US" sz="2000" dirty="0"/>
          </a:p>
        </p:txBody>
      </p:sp>
      <p:sp>
        <p:nvSpPr>
          <p:cNvPr id="8" name="Text 4"/>
          <p:cNvSpPr txBox="1"/>
          <p:nvPr/>
        </p:nvSpPr>
        <p:spPr>
          <a:xfrm>
            <a:off x="7726680" y="2103120"/>
            <a:ext cx="3913632" cy="640080"/>
          </a:xfrm>
          <a:prstGeom prst="rect">
            <a:avLst/>
          </a:prstGeom>
          <a:noFill/>
          <a:ln/>
        </p:spPr>
        <p:txBody>
          <a:bodyPr wrap="square" lIns="0" tIns="0" rIns="0" bIns="0" rtlCol="0" anchor="t"/>
          <a:lstStyle/>
          <a:p>
            <a:pPr indent="0" marL="0">
              <a:buNone/>
            </a:pPr>
            <a:r>
              <a:rPr lang="en-US" sz="1700" b="1" dirty="0">
                <a:solidFill>
                  <a:srgbClr val="1A2433"/>
                </a:solidFill>
                <a:latin typeface="Calibri" pitchFamily="34" charset="0"/>
                <a:ea typeface="Calibri" pitchFamily="34" charset="-122"/>
                <a:cs typeface="Calibri" pitchFamily="34" charset="-120"/>
              </a:rPr>
              <a:t>Select leads, then give them to one caller or split them evenly.</a:t>
            </a:r>
            <a:endParaRPr lang="en-US" sz="1700" dirty="0"/>
          </a:p>
        </p:txBody>
      </p:sp>
      <p:sp>
        <p:nvSpPr>
          <p:cNvPr id="9" name="Text 5"/>
          <p:cNvSpPr txBox="1"/>
          <p:nvPr/>
        </p:nvSpPr>
        <p:spPr>
          <a:xfrm>
            <a:off x="7726680" y="2971800"/>
            <a:ext cx="3913632" cy="3017520"/>
          </a:xfrm>
          <a:prstGeom prst="rect">
            <a:avLst/>
          </a:prstGeom>
          <a:noFill/>
          <a:ln/>
        </p:spPr>
        <p:txBody>
          <a:bodyPr wrap="square" lIns="0" tIns="0" rIns="0" bIns="0" rtlCol="0" anchor="t"/>
          <a:lstStyle/>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Tick a page, or "Select all matching" for thousands at once.</a:t>
            </a:r>
            <a:endParaRPr lang="en-US" sz="1400" dirty="0"/>
          </a:p>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"Split evenly" deals them across the callers you choose.</a:t>
            </a:r>
            <a:endParaRPr lang="en-US" sz="1400" dirty="0"/>
          </a:p>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Reassigning keeps each lead’s full call history.</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9509760" cy="731520"/>
          </a:xfrm>
          <a:prstGeom prst="rect">
            <a:avLst/>
          </a:prstGeom>
          <a:noFill/>
          <a:ln/>
        </p:spPr>
        <p:txBody>
          <a:bodyPr wrap="square" lIns="0" tIns="0" rIns="0" bIns="0" rtlCol="0" anchor="ctr"/>
          <a:lstStyle/>
          <a:p>
            <a:pPr indent="0" marL="0">
              <a:buNone/>
            </a:pPr>
            <a:r>
              <a:rPr lang="en-US" sz="3200" b="1" dirty="0">
                <a:solidFill>
                  <a:srgbClr val="1A2433"/>
                </a:solidFill>
                <a:latin typeface="Calibri" pitchFamily="34" charset="0"/>
                <a:ea typeface="Calibri" pitchFamily="34" charset="-122"/>
                <a:cs typeface="Calibri" pitchFamily="34" charset="-120"/>
              </a:rPr>
              <a:t>List performance</a:t>
            </a:r>
            <a:endParaRPr lang="en-US" sz="3200" dirty="0"/>
          </a:p>
        </p:txBody>
      </p:sp>
      <p:pic>
        <p:nvPicPr>
          <p:cNvPr id="3" name="Image 0" descr="/home/claude/decks/logo.png">    </p:cNvPr>
          <p:cNvPicPr>
            <a:picLocks noChangeAspect="1"/>
          </p:cNvPicPr>
          <p:nvPr/>
        </p:nvPicPr>
        <p:blipFill>
          <a:blip r:embed="rId1"/>
          <a:stretch>
            <a:fillRect/>
          </a:stretch>
        </p:blipFill>
        <p:spPr>
          <a:xfrm>
            <a:off x="10104120" y="566928"/>
            <a:ext cx="1554480" cy="242055"/>
          </a:xfrm>
          <a:prstGeom prst="rect">
            <a:avLst/>
          </a:prstGeom>
        </p:spPr>
      </p:pic>
      <p:sp>
        <p:nvSpPr>
          <p:cNvPr id="4" name="Shape 1"/>
          <p:cNvSpPr/>
          <p:nvPr/>
        </p:nvSpPr>
        <p:spPr>
          <a:xfrm>
            <a:off x="548640" y="2211370"/>
            <a:ext cx="6766560" cy="2892461"/>
          </a:xfrm>
          <a:prstGeom prst="rect">
            <a:avLst/>
          </a:prstGeom>
          <a:solidFill>
            <a:srgbClr val="FFFFFF"/>
          </a:solidFill>
          <a:ln w="12700">
            <a:solidFill>
              <a:srgbClr val="E1E5EC"/>
            </a:solidFill>
            <a:prstDash val="solid"/>
          </a:ln>
          <a:effectLst>
            <a:outerShdw sx="100000" sy="100000" kx="0" ky="0" algn="bl" rotWithShape="0" blurRad="101600" dist="25400" dir="5400000">
              <a:srgbClr val="000000">
                <a:alpha val="12000"/>
              </a:srgbClr>
            </a:outerShdw>
          </a:effectLst>
        </p:spPr>
      </p:sp>
      <p:pic>
        <p:nvPicPr>
          <p:cNvPr id="5" name="Image 1" descr="/home/claude/deckshots/crop/m08-listperf.png">    </p:cNvPr>
          <p:cNvPicPr>
            <a:picLocks noChangeAspect="1"/>
          </p:cNvPicPr>
          <p:nvPr/>
        </p:nvPicPr>
        <p:blipFill>
          <a:blip r:embed="rId2"/>
          <a:stretch>
            <a:fillRect/>
          </a:stretch>
        </p:blipFill>
        <p:spPr>
          <a:xfrm>
            <a:off x="548640" y="2211370"/>
            <a:ext cx="6766560" cy="2892461"/>
          </a:xfrm>
          <a:prstGeom prst="rect">
            <a:avLst/>
          </a:prstGeom>
        </p:spPr>
      </p:pic>
      <p:sp>
        <p:nvSpPr>
          <p:cNvPr id="6" name="Shape 2"/>
          <p:cNvSpPr/>
          <p:nvPr/>
        </p:nvSpPr>
        <p:spPr>
          <a:xfrm>
            <a:off x="7726680" y="1371600"/>
            <a:ext cx="566928" cy="566928"/>
          </a:xfrm>
          <a:prstGeom prst="ellipse">
            <a:avLst/>
          </a:prstGeom>
          <a:solidFill>
            <a:srgbClr val="2E8B6E"/>
          </a:solidFill>
          <a:ln w="12700">
            <a:solidFill>
              <a:srgbClr val="2E8B6E"/>
            </a:solidFill>
            <a:prstDash val="solid"/>
          </a:ln>
        </p:spPr>
      </p:sp>
      <p:sp>
        <p:nvSpPr>
          <p:cNvPr id="7" name="Text 3"/>
          <p:cNvSpPr txBox="1"/>
          <p:nvPr/>
        </p:nvSpPr>
        <p:spPr>
          <a:xfrm>
            <a:off x="7726680" y="1371600"/>
            <a:ext cx="566928" cy="566928"/>
          </a:xfrm>
          <a:prstGeom prst="rect">
            <a:avLst/>
          </a:prstGeom>
          <a:noFill/>
          <a:ln/>
        </p:spPr>
        <p:txBody>
          <a:bodyPr wrap="square" lIns="0" tIns="0" rIns="0" bIns="0" rtlCol="0" anchor="ctr"/>
          <a:lstStyle/>
          <a:p>
            <a:pPr algn="ctr" indent="0" marL="0">
              <a:buNone/>
            </a:pPr>
            <a:r>
              <a:rPr lang="en-US" sz="2000" b="1" dirty="0">
                <a:solidFill>
                  <a:srgbClr val="FFFFFF"/>
                </a:solidFill>
                <a:latin typeface="Calibri" pitchFamily="34" charset="0"/>
                <a:ea typeface="Calibri" pitchFamily="34" charset="-122"/>
                <a:cs typeface="Calibri" pitchFamily="34" charset="-120"/>
              </a:rPr>
              <a:t>6</a:t>
            </a:r>
            <a:endParaRPr lang="en-US" sz="2000" dirty="0"/>
          </a:p>
        </p:txBody>
      </p:sp>
      <p:sp>
        <p:nvSpPr>
          <p:cNvPr id="8" name="Text 4"/>
          <p:cNvSpPr txBox="1"/>
          <p:nvPr/>
        </p:nvSpPr>
        <p:spPr>
          <a:xfrm>
            <a:off x="7726680" y="2103120"/>
            <a:ext cx="3913632" cy="640080"/>
          </a:xfrm>
          <a:prstGeom prst="rect">
            <a:avLst/>
          </a:prstGeom>
          <a:noFill/>
          <a:ln/>
        </p:spPr>
        <p:txBody>
          <a:bodyPr wrap="square" lIns="0" tIns="0" rIns="0" bIns="0" rtlCol="0" anchor="t"/>
          <a:lstStyle/>
          <a:p>
            <a:pPr indent="0" marL="0">
              <a:buNone/>
            </a:pPr>
            <a:r>
              <a:rPr lang="en-US" sz="1700" b="1" dirty="0">
                <a:solidFill>
                  <a:srgbClr val="1A2433"/>
                </a:solidFill>
                <a:latin typeface="Calibri" pitchFamily="34" charset="0"/>
                <a:ea typeface="Calibri" pitchFamily="34" charset="-122"/>
                <a:cs typeface="Calibri" pitchFamily="34" charset="-120"/>
              </a:rPr>
              <a:t>Which lists, sources and categories turn into clients.</a:t>
            </a:r>
            <a:endParaRPr lang="en-US" sz="1700" dirty="0"/>
          </a:p>
        </p:txBody>
      </p:sp>
      <p:sp>
        <p:nvSpPr>
          <p:cNvPr id="9" name="Text 5"/>
          <p:cNvSpPr txBox="1"/>
          <p:nvPr/>
        </p:nvSpPr>
        <p:spPr>
          <a:xfrm>
            <a:off x="7726680" y="2971800"/>
            <a:ext cx="3913632" cy="3017520"/>
          </a:xfrm>
          <a:prstGeom prst="rect">
            <a:avLst/>
          </a:prstGeom>
          <a:noFill/>
          <a:ln/>
        </p:spPr>
        <p:txBody>
          <a:bodyPr wrap="square" lIns="0" tIns="0" rIns="0" bIns="0" rtlCol="0" anchor="t"/>
          <a:lstStyle/>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By batch, category or source.</a:t>
            </a:r>
            <a:endParaRPr lang="en-US" sz="1400" dirty="0"/>
          </a:p>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Called, reached, booked, attended and won for each list.</a:t>
            </a:r>
            <a:endParaRPr lang="en-US" sz="1400" dirty="0"/>
          </a:p>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Green and amber mark lists doing better or worse than average.</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9509760" cy="731520"/>
          </a:xfrm>
          <a:prstGeom prst="rect">
            <a:avLst/>
          </a:prstGeom>
          <a:noFill/>
          <a:ln/>
        </p:spPr>
        <p:txBody>
          <a:bodyPr wrap="square" lIns="0" tIns="0" rIns="0" bIns="0" rtlCol="0" anchor="ctr"/>
          <a:lstStyle/>
          <a:p>
            <a:pPr indent="0" marL="0">
              <a:buNone/>
            </a:pPr>
            <a:r>
              <a:rPr lang="en-US" sz="3200" b="1" dirty="0">
                <a:solidFill>
                  <a:srgbClr val="1A2433"/>
                </a:solidFill>
                <a:latin typeface="Calibri" pitchFamily="34" charset="0"/>
                <a:ea typeface="Calibri" pitchFamily="34" charset="-122"/>
                <a:cs typeface="Calibri" pitchFamily="34" charset="-120"/>
              </a:rPr>
              <a:t>Appointments</a:t>
            </a:r>
            <a:endParaRPr lang="en-US" sz="3200" dirty="0"/>
          </a:p>
        </p:txBody>
      </p:sp>
      <p:pic>
        <p:nvPicPr>
          <p:cNvPr id="3" name="Image 0" descr="/home/claude/decks/logo.png">    </p:cNvPr>
          <p:cNvPicPr>
            <a:picLocks noChangeAspect="1"/>
          </p:cNvPicPr>
          <p:nvPr/>
        </p:nvPicPr>
        <p:blipFill>
          <a:blip r:embed="rId1"/>
          <a:stretch>
            <a:fillRect/>
          </a:stretch>
        </p:blipFill>
        <p:spPr>
          <a:xfrm>
            <a:off x="10104120" y="566928"/>
            <a:ext cx="1554480" cy="242055"/>
          </a:xfrm>
          <a:prstGeom prst="rect">
            <a:avLst/>
          </a:prstGeom>
        </p:spPr>
      </p:pic>
      <p:sp>
        <p:nvSpPr>
          <p:cNvPr id="4" name="Shape 1"/>
          <p:cNvSpPr/>
          <p:nvPr/>
        </p:nvSpPr>
        <p:spPr>
          <a:xfrm>
            <a:off x="548640" y="2237597"/>
            <a:ext cx="6766560" cy="2840007"/>
          </a:xfrm>
          <a:prstGeom prst="rect">
            <a:avLst/>
          </a:prstGeom>
          <a:solidFill>
            <a:srgbClr val="FFFFFF"/>
          </a:solidFill>
          <a:ln w="12700">
            <a:solidFill>
              <a:srgbClr val="E1E5EC"/>
            </a:solidFill>
            <a:prstDash val="solid"/>
          </a:ln>
          <a:effectLst>
            <a:outerShdw sx="100000" sy="100000" kx="0" ky="0" algn="bl" rotWithShape="0" blurRad="101600" dist="25400" dir="5400000">
              <a:srgbClr val="000000">
                <a:alpha val="12000"/>
              </a:srgbClr>
            </a:outerShdw>
          </a:effectLst>
        </p:spPr>
      </p:sp>
      <p:pic>
        <p:nvPicPr>
          <p:cNvPr id="5" name="Image 1" descr="/home/claude/deckshots/crop/m09-appointments.png">    </p:cNvPr>
          <p:cNvPicPr>
            <a:picLocks noChangeAspect="1"/>
          </p:cNvPicPr>
          <p:nvPr/>
        </p:nvPicPr>
        <p:blipFill>
          <a:blip r:embed="rId2"/>
          <a:stretch>
            <a:fillRect/>
          </a:stretch>
        </p:blipFill>
        <p:spPr>
          <a:xfrm>
            <a:off x="548640" y="2237597"/>
            <a:ext cx="6766560" cy="2840007"/>
          </a:xfrm>
          <a:prstGeom prst="rect">
            <a:avLst/>
          </a:prstGeom>
        </p:spPr>
      </p:pic>
      <p:sp>
        <p:nvSpPr>
          <p:cNvPr id="6" name="Shape 2"/>
          <p:cNvSpPr/>
          <p:nvPr/>
        </p:nvSpPr>
        <p:spPr>
          <a:xfrm>
            <a:off x="7726680" y="1371600"/>
            <a:ext cx="566928" cy="566928"/>
          </a:xfrm>
          <a:prstGeom prst="ellipse">
            <a:avLst/>
          </a:prstGeom>
          <a:solidFill>
            <a:srgbClr val="2E8B6E"/>
          </a:solidFill>
          <a:ln w="12700">
            <a:solidFill>
              <a:srgbClr val="2E8B6E"/>
            </a:solidFill>
            <a:prstDash val="solid"/>
          </a:ln>
        </p:spPr>
      </p:sp>
      <p:sp>
        <p:nvSpPr>
          <p:cNvPr id="7" name="Text 3"/>
          <p:cNvSpPr txBox="1"/>
          <p:nvPr/>
        </p:nvSpPr>
        <p:spPr>
          <a:xfrm>
            <a:off x="7726680" y="1371600"/>
            <a:ext cx="566928" cy="566928"/>
          </a:xfrm>
          <a:prstGeom prst="rect">
            <a:avLst/>
          </a:prstGeom>
          <a:noFill/>
          <a:ln/>
        </p:spPr>
        <p:txBody>
          <a:bodyPr wrap="square" lIns="0" tIns="0" rIns="0" bIns="0" rtlCol="0" anchor="ctr"/>
          <a:lstStyle/>
          <a:p>
            <a:pPr algn="ctr" indent="0" marL="0">
              <a:buNone/>
            </a:pPr>
            <a:r>
              <a:rPr lang="en-US" sz="2000" b="1" dirty="0">
                <a:solidFill>
                  <a:srgbClr val="FFFFFF"/>
                </a:solidFill>
                <a:latin typeface="Calibri" pitchFamily="34" charset="0"/>
                <a:ea typeface="Calibri" pitchFamily="34" charset="-122"/>
                <a:cs typeface="Calibri" pitchFamily="34" charset="-120"/>
              </a:rPr>
              <a:t>7</a:t>
            </a:r>
            <a:endParaRPr lang="en-US" sz="2000" dirty="0"/>
          </a:p>
        </p:txBody>
      </p:sp>
      <p:sp>
        <p:nvSpPr>
          <p:cNvPr id="8" name="Text 4"/>
          <p:cNvSpPr txBox="1"/>
          <p:nvPr/>
        </p:nvSpPr>
        <p:spPr>
          <a:xfrm>
            <a:off x="7726680" y="2103120"/>
            <a:ext cx="3913632" cy="640080"/>
          </a:xfrm>
          <a:prstGeom prst="rect">
            <a:avLst/>
          </a:prstGeom>
          <a:noFill/>
          <a:ln/>
        </p:spPr>
        <p:txBody>
          <a:bodyPr wrap="square" lIns="0" tIns="0" rIns="0" bIns="0" rtlCol="0" anchor="t"/>
          <a:lstStyle/>
          <a:p>
            <a:pPr indent="0" marL="0">
              <a:buNone/>
            </a:pPr>
            <a:r>
              <a:rPr lang="en-US" sz="1700" b="1" dirty="0">
                <a:solidFill>
                  <a:srgbClr val="1A2433"/>
                </a:solidFill>
                <a:latin typeface="Calibri" pitchFamily="34" charset="0"/>
                <a:ea typeface="Calibri" pitchFamily="34" charset="-122"/>
                <a:cs typeface="Calibri" pitchFamily="34" charset="-120"/>
              </a:rPr>
              <a:t>Every discovery call the team has booked.</a:t>
            </a:r>
            <a:endParaRPr lang="en-US" sz="1700" dirty="0"/>
          </a:p>
        </p:txBody>
      </p:sp>
      <p:sp>
        <p:nvSpPr>
          <p:cNvPr id="9" name="Text 5"/>
          <p:cNvSpPr txBox="1"/>
          <p:nvPr/>
        </p:nvSpPr>
        <p:spPr>
          <a:xfrm>
            <a:off x="7726680" y="2971800"/>
            <a:ext cx="3913632" cy="3017520"/>
          </a:xfrm>
          <a:prstGeom prst="rect">
            <a:avLst/>
          </a:prstGeom>
          <a:noFill/>
          <a:ln/>
        </p:spPr>
        <p:txBody>
          <a:bodyPr wrap="square" lIns="0" tIns="0" rIns="0" bIns="0" rtlCol="0" anchor="t"/>
          <a:lstStyle/>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Upcoming or past, grouped by day, with the caller and the result.</a:t>
            </a:r>
            <a:endParaRPr lang="en-US" sz="1400" dirty="0"/>
          </a:p>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Filter by caller.</a:t>
            </a:r>
            <a:endParaRPr lang="en-US" sz="1400" dirty="0"/>
          </a:p>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Recording what happened is done by an admin in Verification.</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9509760" cy="731520"/>
          </a:xfrm>
          <a:prstGeom prst="rect">
            <a:avLst/>
          </a:prstGeom>
          <a:noFill/>
          <a:ln/>
        </p:spPr>
        <p:txBody>
          <a:bodyPr wrap="square" lIns="0" tIns="0" rIns="0" bIns="0" rtlCol="0" anchor="ctr"/>
          <a:lstStyle/>
          <a:p>
            <a:pPr indent="0" marL="0">
              <a:buNone/>
            </a:pPr>
            <a:r>
              <a:rPr lang="en-US" sz="3200" b="1" dirty="0">
                <a:solidFill>
                  <a:srgbClr val="1A2433"/>
                </a:solidFill>
                <a:latin typeface="Calibri" pitchFamily="34" charset="0"/>
                <a:ea typeface="Calibri" pitchFamily="34" charset="-122"/>
                <a:cs typeface="Calibri" pitchFamily="34" charset="-120"/>
              </a:rPr>
              <a:t>My commissions</a:t>
            </a:r>
            <a:endParaRPr lang="en-US" sz="3200" dirty="0"/>
          </a:p>
        </p:txBody>
      </p:sp>
      <p:pic>
        <p:nvPicPr>
          <p:cNvPr id="3" name="Image 0" descr="/home/claude/decks/logo.png">    </p:cNvPr>
          <p:cNvPicPr>
            <a:picLocks noChangeAspect="1"/>
          </p:cNvPicPr>
          <p:nvPr/>
        </p:nvPicPr>
        <p:blipFill>
          <a:blip r:embed="rId1"/>
          <a:stretch>
            <a:fillRect/>
          </a:stretch>
        </p:blipFill>
        <p:spPr>
          <a:xfrm>
            <a:off x="10104120" y="566928"/>
            <a:ext cx="1554480" cy="242055"/>
          </a:xfrm>
          <a:prstGeom prst="rect">
            <a:avLst/>
          </a:prstGeom>
        </p:spPr>
      </p:pic>
      <p:sp>
        <p:nvSpPr>
          <p:cNvPr id="4" name="Shape 1"/>
          <p:cNvSpPr/>
          <p:nvPr/>
        </p:nvSpPr>
        <p:spPr>
          <a:xfrm>
            <a:off x="548640" y="1531342"/>
            <a:ext cx="6766560" cy="4252517"/>
          </a:xfrm>
          <a:prstGeom prst="rect">
            <a:avLst/>
          </a:prstGeom>
          <a:solidFill>
            <a:srgbClr val="FFFFFF"/>
          </a:solidFill>
          <a:ln w="12700">
            <a:solidFill>
              <a:srgbClr val="E1E5EC"/>
            </a:solidFill>
            <a:prstDash val="solid"/>
          </a:ln>
          <a:effectLst>
            <a:outerShdw sx="100000" sy="100000" kx="0" ky="0" algn="bl" rotWithShape="0" blurRad="101600" dist="25400" dir="5400000">
              <a:srgbClr val="000000">
                <a:alpha val="12000"/>
              </a:srgbClr>
            </a:outerShdw>
          </a:effectLst>
        </p:spPr>
      </p:sp>
      <p:pic>
        <p:nvPicPr>
          <p:cNvPr id="5" name="Image 1" descr="/home/claude/deckshots/crop/m10-commissions.png">    </p:cNvPr>
          <p:cNvPicPr>
            <a:picLocks noChangeAspect="1"/>
          </p:cNvPicPr>
          <p:nvPr/>
        </p:nvPicPr>
        <p:blipFill>
          <a:blip r:embed="rId2"/>
          <a:stretch>
            <a:fillRect/>
          </a:stretch>
        </p:blipFill>
        <p:spPr>
          <a:xfrm>
            <a:off x="548640" y="1531342"/>
            <a:ext cx="6766560" cy="4252517"/>
          </a:xfrm>
          <a:prstGeom prst="rect">
            <a:avLst/>
          </a:prstGeom>
        </p:spPr>
      </p:pic>
      <p:sp>
        <p:nvSpPr>
          <p:cNvPr id="6" name="Shape 2"/>
          <p:cNvSpPr/>
          <p:nvPr/>
        </p:nvSpPr>
        <p:spPr>
          <a:xfrm>
            <a:off x="7726680" y="1371600"/>
            <a:ext cx="566928" cy="566928"/>
          </a:xfrm>
          <a:prstGeom prst="ellipse">
            <a:avLst/>
          </a:prstGeom>
          <a:solidFill>
            <a:srgbClr val="2E8B6E"/>
          </a:solidFill>
          <a:ln w="12700">
            <a:solidFill>
              <a:srgbClr val="2E8B6E"/>
            </a:solidFill>
            <a:prstDash val="solid"/>
          </a:ln>
        </p:spPr>
      </p:sp>
      <p:sp>
        <p:nvSpPr>
          <p:cNvPr id="7" name="Text 3"/>
          <p:cNvSpPr txBox="1"/>
          <p:nvPr/>
        </p:nvSpPr>
        <p:spPr>
          <a:xfrm>
            <a:off x="7726680" y="1371600"/>
            <a:ext cx="566928" cy="566928"/>
          </a:xfrm>
          <a:prstGeom prst="rect">
            <a:avLst/>
          </a:prstGeom>
          <a:noFill/>
          <a:ln/>
        </p:spPr>
        <p:txBody>
          <a:bodyPr wrap="square" lIns="0" tIns="0" rIns="0" bIns="0" rtlCol="0" anchor="ctr"/>
          <a:lstStyle/>
          <a:p>
            <a:pPr algn="ctr" indent="0" marL="0">
              <a:buNone/>
            </a:pPr>
            <a:r>
              <a:rPr lang="en-US" sz="2000" b="1" dirty="0">
                <a:solidFill>
                  <a:srgbClr val="FFFFFF"/>
                </a:solidFill>
                <a:latin typeface="Calibri" pitchFamily="34" charset="0"/>
                <a:ea typeface="Calibri" pitchFamily="34" charset="-122"/>
                <a:cs typeface="Calibri" pitchFamily="34" charset="-120"/>
              </a:rPr>
              <a:t>8</a:t>
            </a:r>
            <a:endParaRPr lang="en-US" sz="2000" dirty="0"/>
          </a:p>
        </p:txBody>
      </p:sp>
      <p:sp>
        <p:nvSpPr>
          <p:cNvPr id="8" name="Text 4"/>
          <p:cNvSpPr txBox="1"/>
          <p:nvPr/>
        </p:nvSpPr>
        <p:spPr>
          <a:xfrm>
            <a:off x="7726680" y="2103120"/>
            <a:ext cx="3913632" cy="640080"/>
          </a:xfrm>
          <a:prstGeom prst="rect">
            <a:avLst/>
          </a:prstGeom>
          <a:noFill/>
          <a:ln/>
        </p:spPr>
        <p:txBody>
          <a:bodyPr wrap="square" lIns="0" tIns="0" rIns="0" bIns="0" rtlCol="0" anchor="t"/>
          <a:lstStyle/>
          <a:p>
            <a:pPr indent="0" marL="0">
              <a:buNone/>
            </a:pPr>
            <a:r>
              <a:rPr lang="en-US" sz="1700" b="1" dirty="0">
                <a:solidFill>
                  <a:srgbClr val="1A2433"/>
                </a:solidFill>
                <a:latin typeface="Calibri" pitchFamily="34" charset="0"/>
                <a:ea typeface="Calibri" pitchFamily="34" charset="-122"/>
                <a:cs typeface="Calibri" pitchFamily="34" charset="-120"/>
              </a:rPr>
              <a:t>If you earn a team commission, it shows here.</a:t>
            </a:r>
            <a:endParaRPr lang="en-US" sz="1700" dirty="0"/>
          </a:p>
        </p:txBody>
      </p:sp>
      <p:sp>
        <p:nvSpPr>
          <p:cNvPr id="9" name="Text 5"/>
          <p:cNvSpPr txBox="1"/>
          <p:nvPr/>
        </p:nvSpPr>
        <p:spPr>
          <a:xfrm>
            <a:off x="7726680" y="2971800"/>
            <a:ext cx="3913632" cy="3017520"/>
          </a:xfrm>
          <a:prstGeom prst="rect">
            <a:avLst/>
          </a:prstGeom>
          <a:noFill/>
          <a:ln/>
        </p:spPr>
        <p:txBody>
          <a:bodyPr wrap="square" lIns="0" tIns="0" rIns="0" bIns="0" rtlCol="0" anchor="t"/>
          <a:lstStyle/>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Waiting: a discovery call is booked but not yet verified.</a:t>
            </a:r>
            <a:endParaRPr lang="en-US" sz="1400" dirty="0"/>
          </a:p>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Earned: an admin verified that the prospect attended, or the deal was won.</a:t>
            </a:r>
            <a:endParaRPr lang="en-US" sz="1400" dirty="0"/>
          </a:p>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No-show: nothing is earned for that call.</a:t>
            </a:r>
            <a:endParaRPr lang="en-US" sz="1400" dirty="0"/>
          </a:p>
          <a:p>
            <a:pPr marL="203200" indent="-203200">
              <a:spcAft>
                <a:spcPts val="800"/>
              </a:spcAft>
              <a:buSzPct val="100000"/>
              <a:buChar char="•"/>
            </a:pPr>
            <a:r>
              <a:rPr lang="en-US" sz="1400" dirty="0">
                <a:solidFill>
                  <a:srgbClr val="1A2433"/>
                </a:solidFill>
                <a:latin typeface="Calibri" pitchFamily="34" charset="0"/>
                <a:ea typeface="Calibri" pitchFamily="34" charset="-122"/>
                <a:cs typeface="Calibri" pitchFamily="34" charset="-120"/>
              </a:rPr>
              <a:t>Your commission is set by an admin when your account is created.</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3233A"/>
        </a:solidFill>
      </p:bgPr>
    </p:bg>
    <p:spTree>
      <p:nvGrpSpPr>
        <p:cNvPr id="1" name=""/>
        <p:cNvGrpSpPr/>
        <p:nvPr/>
      </p:nvGrpSpPr>
      <p:grpSpPr>
        <a:xfrm>
          <a:off x="0" y="0"/>
          <a:ext cx="0" cy="0"/>
          <a:chOff x="0" y="0"/>
          <a:chExt cx="0" cy="0"/>
        </a:xfrm>
      </p:grpSpPr>
      <p:pic>
        <p:nvPicPr>
          <p:cNvPr id="2" name="Image 0" descr="/home/claude/decks/logo-white.png">    </p:cNvPr>
          <p:cNvPicPr>
            <a:picLocks noChangeAspect="1"/>
          </p:cNvPicPr>
          <p:nvPr/>
        </p:nvPicPr>
        <p:blipFill>
          <a:blip r:embed="rId1"/>
          <a:stretch>
            <a:fillRect/>
          </a:stretch>
        </p:blipFill>
        <p:spPr>
          <a:xfrm>
            <a:off x="640080" y="594360"/>
            <a:ext cx="2560320" cy="398678"/>
          </a:xfrm>
          <a:prstGeom prst="rect">
            <a:avLst/>
          </a:prstGeom>
        </p:spPr>
      </p:pic>
      <p:sp>
        <p:nvSpPr>
          <p:cNvPr id="3" name="Text 0"/>
          <p:cNvSpPr txBox="1"/>
          <p:nvPr/>
        </p:nvSpPr>
        <p:spPr>
          <a:xfrm>
            <a:off x="640080" y="1737360"/>
            <a:ext cx="10058400" cy="914400"/>
          </a:xfrm>
          <a:prstGeom prst="rect">
            <a:avLst/>
          </a:prstGeom>
          <a:noFill/>
          <a:ln/>
        </p:spPr>
        <p:txBody>
          <a:bodyPr wrap="square" lIns="0" tIns="0" rIns="0" bIns="0" rtlCol="0" anchor="ctr"/>
          <a:lstStyle/>
          <a:p>
            <a:pPr indent="0" marL="0">
              <a:buNone/>
            </a:pPr>
            <a:r>
              <a:rPr lang="en-US" sz="4000" b="1" dirty="0">
                <a:solidFill>
                  <a:srgbClr val="FFFFFF"/>
                </a:solidFill>
                <a:latin typeface="Calibri" pitchFamily="34" charset="0"/>
                <a:ea typeface="Calibri" pitchFamily="34" charset="-122"/>
                <a:cs typeface="Calibri" pitchFamily="34" charset="-120"/>
              </a:rPr>
              <a:t>Questions?</a:t>
            </a:r>
            <a:endParaRPr lang="en-US" sz="4000" dirty="0"/>
          </a:p>
        </p:txBody>
      </p:sp>
      <p:sp>
        <p:nvSpPr>
          <p:cNvPr id="4" name="Text 1"/>
          <p:cNvSpPr txBox="1"/>
          <p:nvPr/>
        </p:nvSpPr>
        <p:spPr>
          <a:xfrm>
            <a:off x="640080" y="2926080"/>
            <a:ext cx="10515600" cy="2377440"/>
          </a:xfrm>
          <a:prstGeom prst="rect">
            <a:avLst/>
          </a:prstGeom>
          <a:noFill/>
          <a:ln/>
        </p:spPr>
        <p:txBody>
          <a:bodyPr wrap="square" lIns="0" tIns="0" rIns="0" bIns="0" rtlCol="0" anchor="t"/>
          <a:lstStyle/>
          <a:p>
            <a:pPr indent="0" marL="0">
              <a:spcAft>
                <a:spcPts val="1200"/>
              </a:spcAft>
              <a:buNone/>
            </a:pPr>
            <a:r>
              <a:rPr lang="en-US" sz="1800" b="1" dirty="0">
                <a:solidFill>
                  <a:srgbClr val="7CD3B2"/>
                </a:solidFill>
                <a:latin typeface="Calibri" pitchFamily="34" charset="0"/>
                <a:ea typeface="Calibri" pitchFamily="34" charset="-122"/>
                <a:cs typeface="Calibri" pitchFamily="34" charset="-120"/>
              </a:rPr>
              <a:t>Your admin</a:t>
            </a:r>
            <a:pPr indent="0" marL="0">
              <a:spcAft>
                <a:spcPts val="1200"/>
              </a:spcAft>
              <a:buNone/>
            </a:pPr>
            <a:r>
              <a:rPr lang="en-US" sz="1800" dirty="0">
                <a:solidFill>
                  <a:srgbClr val="FFFFFF"/>
                </a:solidFill>
                <a:latin typeface="Calibri" pitchFamily="34" charset="0"/>
                <a:ea typeface="Calibri" pitchFamily="34" charset="-122"/>
                <a:cs typeface="Calibri" pitchFamily="34" charset="-120"/>
              </a:rPr>
              <a:t>  for accounts, commission settings and anything that looks wrong.</a:t>
            </a:r>
            <a:endParaRPr lang="en-US" sz="1800" dirty="0"/>
          </a:p>
          <a:p>
            <a:pPr indent="0" marL="0">
              <a:spcAft>
                <a:spcPts val="1200"/>
              </a:spcAft>
              <a:buNone/>
            </a:pPr>
            <a:r>
              <a:rPr lang="en-US" sz="1800" b="1" dirty="0">
                <a:solidFill>
                  <a:srgbClr val="7CD3B2"/>
                </a:solidFill>
                <a:latin typeface="Calibri" pitchFamily="34" charset="0"/>
                <a:ea typeface="Calibri" pitchFamily="34" charset="-122"/>
                <a:cs typeface="Calibri" pitchFamily="34" charset="-120"/>
              </a:rPr>
              <a:t>Help page</a:t>
            </a:r>
            <a:pPr indent="0" marL="0">
              <a:spcAft>
                <a:spcPts val="1200"/>
              </a:spcAft>
              <a:buNone/>
            </a:pPr>
            <a:r>
              <a:rPr lang="en-US" sz="1800" dirty="0">
                <a:solidFill>
                  <a:srgbClr val="FFFFFF"/>
                </a:solidFill>
                <a:latin typeface="Calibri" pitchFamily="34" charset="0"/>
                <a:ea typeface="Calibri" pitchFamily="34" charset="-122"/>
                <a:cs typeface="Calibri" pitchFamily="34" charset="-120"/>
              </a:rPr>
              <a:t>  www.accuprimeflow.com/help.html</a:t>
            </a:r>
            <a:endParaRPr lang="en-US" sz="1800" dirty="0"/>
          </a:p>
          <a:p>
            <a:pPr indent="0" marL="0">
              <a:spcAft>
                <a:spcPts val="1200"/>
              </a:spcAft>
              <a:buNone/>
            </a:pPr>
            <a:r>
              <a:rPr lang="en-US" sz="1800" b="1" dirty="0">
                <a:solidFill>
                  <a:srgbClr val="7CD3B2"/>
                </a:solidFill>
                <a:latin typeface="Calibri" pitchFamily="34" charset="0"/>
                <a:ea typeface="Calibri" pitchFamily="34" charset="-122"/>
                <a:cs typeface="Calibri" pitchFamily="34" charset="-120"/>
              </a:rPr>
              <a:t>Build number</a:t>
            </a:r>
            <a:pPr indent="0" marL="0">
              <a:spcAft>
                <a:spcPts val="1200"/>
              </a:spcAft>
              <a:buNone/>
            </a:pPr>
            <a:r>
              <a:rPr lang="en-US" sz="1800" dirty="0">
                <a:solidFill>
                  <a:srgbClr val="FFFFFF"/>
                </a:solidFill>
                <a:latin typeface="Calibri" pitchFamily="34" charset="0"/>
                <a:ea typeface="Calibri" pitchFamily="34" charset="-122"/>
                <a:cs typeface="Calibri" pitchFamily="34" charset="-120"/>
              </a:rPr>
              <a:t>  in your account menu. Include it when you report a problem.</a:t>
            </a:r>
            <a:endParaRPr lang="en-US" sz="1800" dirty="0"/>
          </a:p>
        </p:txBody>
      </p:sp>
      <p:sp>
        <p:nvSpPr>
          <p:cNvPr id="5" name="Text 2"/>
          <p:cNvSpPr txBox="1"/>
          <p:nvPr/>
        </p:nvSpPr>
        <p:spPr>
          <a:xfrm>
            <a:off x="640080" y="6035040"/>
            <a:ext cx="7315200" cy="320040"/>
          </a:xfrm>
          <a:prstGeom prst="rect">
            <a:avLst/>
          </a:prstGeom>
          <a:noFill/>
          <a:ln/>
        </p:spPr>
        <p:txBody>
          <a:bodyPr wrap="square" lIns="0" tIns="0" rIns="0" bIns="0" rtlCol="0" anchor="ctr"/>
          <a:lstStyle/>
          <a:p>
            <a:pPr indent="0" marL="0">
              <a:buNone/>
            </a:pPr>
            <a:r>
              <a:rPr lang="en-US" sz="1200" dirty="0">
                <a:solidFill>
                  <a:srgbClr val="9FB0C6"/>
                </a:solidFill>
                <a:latin typeface="Calibri" pitchFamily="34" charset="0"/>
                <a:ea typeface="Calibri" pitchFamily="34" charset="-122"/>
                <a:cs typeface="Calibri" pitchFamily="34" charset="-120"/>
              </a:rPr>
              <a:t>© 2026 Accuprime Financials LLC, Chicago</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Accuprime Financials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AccuprimeFlow for marketing</dc:title>
  <dc:subject>PptxGenJS Presentation</dc:subject>
  <dc:creator>Accuprime Financials LLC</dc:creator>
  <cp:lastModifiedBy>Accuprime Financials LLC</cp:lastModifiedBy>
  <cp:revision>1</cp:revision>
  <dcterms:created xsi:type="dcterms:W3CDTF">2026-09-25T22:28:53Z</dcterms:created>
  <dcterms:modified xsi:type="dcterms:W3CDTF">2026-09-25T22:28:53Z</dcterms:modified>
</cp:coreProperties>
</file>